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3"/>
    <p:sldMasterId id="2147483805" r:id="rId4"/>
    <p:sldMasterId id="2147483816" r:id="rId5"/>
  </p:sldMasterIdLst>
  <p:notesMasterIdLst>
    <p:notesMasterId r:id="rId81"/>
  </p:notesMasterIdLst>
  <p:handoutMasterIdLst>
    <p:handoutMasterId r:id="rId82"/>
  </p:handoutMasterIdLst>
  <p:sldIdLst>
    <p:sldId id="256" r:id="rId6"/>
    <p:sldId id="318" r:id="rId7"/>
    <p:sldId id="324" r:id="rId8"/>
    <p:sldId id="332" r:id="rId9"/>
    <p:sldId id="360" r:id="rId10"/>
    <p:sldId id="345" r:id="rId11"/>
    <p:sldId id="331" r:id="rId12"/>
    <p:sldId id="357" r:id="rId13"/>
    <p:sldId id="358" r:id="rId14"/>
    <p:sldId id="381" r:id="rId15"/>
    <p:sldId id="382" r:id="rId16"/>
    <p:sldId id="359" r:id="rId17"/>
    <p:sldId id="259" r:id="rId18"/>
    <p:sldId id="349" r:id="rId19"/>
    <p:sldId id="361" r:id="rId20"/>
    <p:sldId id="363" r:id="rId21"/>
    <p:sldId id="362" r:id="rId22"/>
    <p:sldId id="364" r:id="rId23"/>
    <p:sldId id="365" r:id="rId24"/>
    <p:sldId id="383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23" r:id="rId33"/>
    <p:sldId id="376" r:id="rId34"/>
    <p:sldId id="385" r:id="rId35"/>
    <p:sldId id="341" r:id="rId36"/>
    <p:sldId id="377" r:id="rId37"/>
    <p:sldId id="384" r:id="rId38"/>
    <p:sldId id="378" r:id="rId39"/>
    <p:sldId id="326" r:id="rId40"/>
    <p:sldId id="379" r:id="rId41"/>
    <p:sldId id="386" r:id="rId42"/>
    <p:sldId id="407" r:id="rId43"/>
    <p:sldId id="408" r:id="rId44"/>
    <p:sldId id="389" r:id="rId45"/>
    <p:sldId id="409" r:id="rId46"/>
    <p:sldId id="414" r:id="rId47"/>
    <p:sldId id="413" r:id="rId48"/>
    <p:sldId id="410" r:id="rId49"/>
    <p:sldId id="411" r:id="rId50"/>
    <p:sldId id="412" r:id="rId51"/>
    <p:sldId id="415" r:id="rId52"/>
    <p:sldId id="418" r:id="rId53"/>
    <p:sldId id="419" r:id="rId54"/>
    <p:sldId id="417" r:id="rId55"/>
    <p:sldId id="416" r:id="rId56"/>
    <p:sldId id="390" r:id="rId57"/>
    <p:sldId id="391" r:id="rId58"/>
    <p:sldId id="392" r:id="rId59"/>
    <p:sldId id="395" r:id="rId60"/>
    <p:sldId id="424" r:id="rId61"/>
    <p:sldId id="425" r:id="rId62"/>
    <p:sldId id="394" r:id="rId63"/>
    <p:sldId id="393" r:id="rId64"/>
    <p:sldId id="397" r:id="rId65"/>
    <p:sldId id="403" r:id="rId66"/>
    <p:sldId id="404" r:id="rId67"/>
    <p:sldId id="405" r:id="rId68"/>
    <p:sldId id="396" r:id="rId69"/>
    <p:sldId id="398" r:id="rId70"/>
    <p:sldId id="399" r:id="rId71"/>
    <p:sldId id="400" r:id="rId72"/>
    <p:sldId id="406" r:id="rId73"/>
    <p:sldId id="401" r:id="rId74"/>
    <p:sldId id="420" r:id="rId75"/>
    <p:sldId id="422" r:id="rId76"/>
    <p:sldId id="423" r:id="rId77"/>
    <p:sldId id="402" r:id="rId78"/>
    <p:sldId id="421" r:id="rId79"/>
    <p:sldId id="355" r:id="rId80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5016" autoAdjust="0"/>
  </p:normalViewPr>
  <p:slideViewPr>
    <p:cSldViewPr>
      <p:cViewPr varScale="1">
        <p:scale>
          <a:sx n="73" d="100"/>
          <a:sy n="73" d="100"/>
        </p:scale>
        <p:origin x="12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0"/>
    </p:cViewPr>
  </p:sorterViewPr>
  <p:notesViewPr>
    <p:cSldViewPr>
      <p:cViewPr varScale="1">
        <p:scale>
          <a:sx n="82" d="100"/>
          <a:sy n="82" d="100"/>
        </p:scale>
        <p:origin x="2088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6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1"/>
            <a:ext cx="4028440" cy="351737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B6B2E81B-78C6-47CB-9A78-05632E1ED4BA}" type="datetimeFigureOut">
              <a:rPr lang="en-US" smtClean="0"/>
              <a:t>12/13/2024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1736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BBE74888-04C1-437B-91D1-7EC29E3454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42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1"/>
            <a:ext cx="4028440" cy="351737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AB272071-371D-42B7-8BA9-7AD7AC24C879}" type="datetimeFigureOut">
              <a:rPr lang="en-US" smtClean="0"/>
              <a:t>12/13/2024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0225" y="876300"/>
            <a:ext cx="3155950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9" tIns="46590" rIns="93179" bIns="4659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6"/>
          </a:xfrm>
          <a:prstGeom prst="rect">
            <a:avLst/>
          </a:prstGeom>
        </p:spPr>
        <p:txBody>
          <a:bodyPr vert="horz" lIns="93179" tIns="46590" rIns="93179" bIns="4659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1736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98ABC0EC-0C06-4625-85E9-9211A36EB6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4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59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9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4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71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37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62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31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C0EC-0C06-4625-85E9-9211A36EB6F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0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68614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98909-A752-4B0A-BD72-506C3547EE54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47" y="762089"/>
            <a:ext cx="13335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5905" y="802302"/>
            <a:ext cx="1072989" cy="969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48200" y="842444"/>
            <a:ext cx="518205" cy="902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5600" y="879445"/>
            <a:ext cx="920576" cy="938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27434" y="879445"/>
            <a:ext cx="603556" cy="682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19200" y="1562256"/>
            <a:ext cx="1219370" cy="428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33842" y="5791201"/>
            <a:ext cx="1597452" cy="9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0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CB8E-18F5-46A6-9AD5-2D6156E62314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71FA-88A8-4B78-94E0-AC71D3D660AC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266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e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" y="-12700"/>
            <a:ext cx="1224374" cy="1739900"/>
          </a:xfrm>
          <a:prstGeom prst="rect">
            <a:avLst/>
          </a:prstGeom>
        </p:spPr>
      </p:pic>
      <p:pic>
        <p:nvPicPr>
          <p:cNvPr id="11" name="Picture 10" descr="Hvid_B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1774" y="4324350"/>
            <a:ext cx="7132226" cy="1139175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233034" y="4467515"/>
            <a:ext cx="4167766" cy="369332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2600" b="0" i="0" cap="none" spc="0" baseline="0">
                <a:solidFill>
                  <a:srgbClr val="154194"/>
                </a:solidFill>
                <a:latin typeface="Lato Black"/>
                <a:cs typeface="Lato Black"/>
              </a:defRPr>
            </a:lvl1pPr>
          </a:lstStyle>
          <a:p>
            <a:r>
              <a:rPr lang="da-DK" dirty="0" err="1"/>
              <a:t>Foundation</a:t>
            </a:r>
            <a:r>
              <a:rPr lang="da-DK" dirty="0"/>
              <a:t> for </a:t>
            </a:r>
            <a:r>
              <a:rPr lang="da-DK" dirty="0" err="1"/>
              <a:t>Environmental</a:t>
            </a:r>
            <a:r>
              <a:rPr lang="da-DK" dirty="0"/>
              <a:t> </a:t>
            </a:r>
            <a:r>
              <a:rPr lang="da-DK" dirty="0" err="1"/>
              <a:t>Eduacation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751138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r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57" y="0"/>
            <a:ext cx="3581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49134" y="1724315"/>
            <a:ext cx="2380174" cy="369332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2400" b="1" i="0" cap="all" baseline="0">
                <a:solidFill>
                  <a:srgbClr val="154194"/>
                </a:solidFill>
                <a:latin typeface="Lato"/>
                <a:cs typeface="Lato"/>
              </a:defRPr>
            </a:lvl1pPr>
          </a:lstStyle>
          <a:p>
            <a:r>
              <a:rPr lang="da-DK" dirty="0"/>
              <a:t>Introduktion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453542"/>
          </a:xfrm>
          <a:prstGeom prst="rect">
            <a:avLst/>
          </a:prstGeom>
          <a:solidFill>
            <a:srgbClr val="15419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Lato"/>
            </a:endParaRPr>
          </a:p>
        </p:txBody>
      </p:sp>
      <p:pic>
        <p:nvPicPr>
          <p:cNvPr id="9" name="Picture 8" descr="bar_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0700" y="-146050"/>
            <a:ext cx="63500" cy="520700"/>
          </a:xfrm>
          <a:prstGeom prst="rect">
            <a:avLst/>
          </a:prstGeom>
        </p:spPr>
      </p:pic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81697" y="68944"/>
            <a:ext cx="4419950" cy="48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rgbClr val="FFFFFF"/>
                </a:solidFill>
                <a:latin typeface="Lato"/>
                <a:cs typeface="Lat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Standard image + </a:t>
            </a:r>
            <a:r>
              <a:rPr lang="da-DK" dirty="0" err="1"/>
              <a:t>content</a:t>
            </a:r>
            <a:r>
              <a:rPr lang="da-DK" dirty="0"/>
              <a:t> slide</a:t>
            </a:r>
          </a:p>
        </p:txBody>
      </p:sp>
      <p:pic>
        <p:nvPicPr>
          <p:cNvPr id="10" name="Picture 9" descr="Foundation for Environmental Education Education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7143" y="6547298"/>
            <a:ext cx="2910115" cy="1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4455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1911514" y="1516637"/>
            <a:ext cx="6914986" cy="4807963"/>
          </a:xfrm>
          <a:prstGeom prst="rect">
            <a:avLst/>
          </a:prstGeom>
        </p:spPr>
        <p:txBody>
          <a:bodyPr vert="horz" lIns="0" tIns="0" rIns="0" bIns="0" numCol="1" spcCol="108000">
            <a:normAutofit/>
          </a:bodyPr>
          <a:lstStyle>
            <a:lvl1pPr>
              <a:defRPr sz="3000" baseline="0">
                <a:latin typeface="Lato"/>
                <a:cs typeface="Lato"/>
              </a:defRPr>
            </a:lvl1pPr>
            <a:lvl2pPr>
              <a:buFont typeface="Arial"/>
              <a:buChar char="•"/>
              <a:defRPr>
                <a:latin typeface="Lato"/>
                <a:cs typeface="Lato"/>
              </a:defRPr>
            </a:lvl2pPr>
            <a:lvl3pPr>
              <a:defRPr>
                <a:latin typeface="Lato"/>
                <a:cs typeface="Lato"/>
              </a:defRPr>
            </a:lvl3pPr>
            <a:lvl4pPr>
              <a:defRPr>
                <a:latin typeface="Lato"/>
                <a:cs typeface="Lato"/>
              </a:defRPr>
            </a:lvl4pPr>
            <a:lvl5pPr>
              <a:defRPr>
                <a:latin typeface="Lato"/>
                <a:cs typeface="Lato"/>
              </a:defRPr>
            </a:lvl5pPr>
          </a:lstStyle>
          <a:p>
            <a:pPr lvl="0"/>
            <a:r>
              <a:rPr lang="da-DK" dirty="0" err="1"/>
              <a:t>Level</a:t>
            </a:r>
            <a:r>
              <a:rPr lang="da-DK" dirty="0"/>
              <a:t> 1</a:t>
            </a:r>
          </a:p>
          <a:p>
            <a:pPr lvl="1"/>
            <a:r>
              <a:rPr lang="da-DK" dirty="0" err="1"/>
              <a:t>Level</a:t>
            </a:r>
            <a:r>
              <a:rPr lang="da-DK" dirty="0"/>
              <a:t> 2</a:t>
            </a:r>
          </a:p>
          <a:p>
            <a:pPr lvl="2"/>
            <a:r>
              <a:rPr lang="da-DK" dirty="0" err="1"/>
              <a:t>Level</a:t>
            </a:r>
            <a:r>
              <a:rPr lang="da-DK" dirty="0"/>
              <a:t> 3</a:t>
            </a:r>
          </a:p>
          <a:p>
            <a:pPr lvl="3"/>
            <a:r>
              <a:rPr lang="da-DK" dirty="0" err="1"/>
              <a:t>Level</a:t>
            </a:r>
            <a:r>
              <a:rPr lang="da-DK" dirty="0"/>
              <a:t> 4 </a:t>
            </a:r>
          </a:p>
          <a:p>
            <a:pPr lvl="4"/>
            <a:r>
              <a:rPr lang="da-DK" dirty="0" err="1"/>
              <a:t>Level</a:t>
            </a:r>
            <a:r>
              <a:rPr lang="da-DK" dirty="0"/>
              <a:t> 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453542"/>
          </a:xfrm>
          <a:prstGeom prst="rect">
            <a:avLst/>
          </a:prstGeom>
          <a:solidFill>
            <a:srgbClr val="15419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Lato"/>
            </a:endParaRPr>
          </a:p>
        </p:txBody>
      </p:sp>
      <p:pic>
        <p:nvPicPr>
          <p:cNvPr id="6" name="Picture 5" descr="bar_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0700" y="-146050"/>
            <a:ext cx="63500" cy="520700"/>
          </a:xfrm>
          <a:prstGeom prst="rect">
            <a:avLst/>
          </a:prstGeom>
        </p:spPr>
      </p:pic>
      <p:sp>
        <p:nvSpPr>
          <p:cNvPr id="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81697" y="68944"/>
            <a:ext cx="4419950" cy="48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rgbClr val="FFFFFF"/>
                </a:solidFill>
                <a:latin typeface="Lato"/>
                <a:cs typeface="Lat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Standard White </a:t>
            </a:r>
            <a:r>
              <a:rPr lang="da-DK" dirty="0" err="1"/>
              <a:t>Background</a:t>
            </a:r>
            <a:r>
              <a:rPr lang="da-DK" dirty="0"/>
              <a:t>  </a:t>
            </a:r>
            <a:r>
              <a:rPr lang="da-DK" dirty="0" err="1"/>
              <a:t>Bullet</a:t>
            </a:r>
            <a:r>
              <a:rPr lang="da-DK" dirty="0"/>
              <a:t> Slide</a:t>
            </a:r>
          </a:p>
        </p:txBody>
      </p:sp>
      <p:pic>
        <p:nvPicPr>
          <p:cNvPr id="8" name="Picture 7" descr="Foundation for Environmental Education Education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642" y="6547298"/>
            <a:ext cx="2910115" cy="1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70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1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6858000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>
                <a:latin typeface="Lato"/>
                <a:cs typeface="Lato"/>
              </a:defRPr>
            </a:lvl1pPr>
          </a:lstStyle>
          <a:p>
            <a:r>
              <a:rPr lang="en-US" dirty="0"/>
              <a:t>Click icon to add picture</a:t>
            </a:r>
            <a:endParaRPr lang="da-DK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453542"/>
          </a:xfrm>
          <a:prstGeom prst="rect">
            <a:avLst/>
          </a:prstGeom>
          <a:solidFill>
            <a:srgbClr val="15419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Lato"/>
            </a:endParaRPr>
          </a:p>
        </p:txBody>
      </p:sp>
      <p:pic>
        <p:nvPicPr>
          <p:cNvPr id="5" name="Picture 4" descr="bar_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0700" y="-146050"/>
            <a:ext cx="63500" cy="520700"/>
          </a:xfrm>
          <a:prstGeom prst="rect">
            <a:avLst/>
          </a:prstGeom>
        </p:spPr>
      </p:pic>
      <p:sp>
        <p:nvSpPr>
          <p:cNvPr id="6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81697" y="68944"/>
            <a:ext cx="4419950" cy="48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rgbClr val="FFFFFF"/>
                </a:solidFill>
                <a:latin typeface="Lato"/>
                <a:cs typeface="Lat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Standard  slide – </a:t>
            </a:r>
            <a:r>
              <a:rPr lang="da-DK" dirty="0" err="1"/>
              <a:t>full</a:t>
            </a:r>
            <a:r>
              <a:rPr lang="da-DK" dirty="0"/>
              <a:t> </a:t>
            </a:r>
            <a:r>
              <a:rPr lang="da-DK" dirty="0" err="1"/>
              <a:t>size</a:t>
            </a:r>
            <a:r>
              <a:rPr lang="da-DK" dirty="0"/>
              <a:t> image </a:t>
            </a:r>
          </a:p>
        </p:txBody>
      </p:sp>
    </p:spTree>
    <p:extLst>
      <p:ext uri="{BB962C8B-B14F-4D97-AF65-F5344CB8AC3E}">
        <p14:creationId xmlns:p14="http://schemas.microsoft.com/office/powerpoint/2010/main" val="3607408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4680075" y="1778000"/>
            <a:ext cx="4187759" cy="4597401"/>
          </a:xfrm>
          <a:prstGeom prst="rect">
            <a:avLst/>
          </a:prstGeom>
        </p:spPr>
        <p:txBody>
          <a:bodyPr vert="horz" numCol="1" spcCol="108000">
            <a:normAutofit/>
          </a:bodyPr>
          <a:lstStyle>
            <a:lvl1pPr>
              <a:defRPr sz="2400">
                <a:latin typeface="Lato"/>
                <a:cs typeface="Lato"/>
              </a:defRPr>
            </a:lvl1pPr>
            <a:lvl2pPr>
              <a:buFont typeface="Arial"/>
              <a:buChar char="•"/>
              <a:defRPr sz="2000">
                <a:latin typeface="Lato"/>
                <a:cs typeface="Lato"/>
              </a:defRPr>
            </a:lvl2pPr>
            <a:lvl3pPr>
              <a:defRPr sz="1800">
                <a:latin typeface="Lato"/>
                <a:cs typeface="Lato"/>
              </a:defRPr>
            </a:lvl3pPr>
            <a:lvl4pPr>
              <a:defRPr sz="1600">
                <a:latin typeface="Lato"/>
                <a:cs typeface="Lato"/>
              </a:defRPr>
            </a:lvl4pPr>
            <a:lvl5pPr>
              <a:defRPr sz="1400">
                <a:latin typeface="Lato"/>
                <a:cs typeface="Lato"/>
              </a:defRPr>
            </a:lvl5pPr>
          </a:lstStyle>
          <a:p>
            <a:pPr lvl="0"/>
            <a:r>
              <a:rPr lang="da-DK" dirty="0" err="1"/>
              <a:t>Level</a:t>
            </a:r>
            <a:r>
              <a:rPr lang="da-DK" dirty="0"/>
              <a:t> 1</a:t>
            </a:r>
          </a:p>
          <a:p>
            <a:pPr lvl="1"/>
            <a:r>
              <a:rPr lang="da-DK" dirty="0" err="1"/>
              <a:t>Level</a:t>
            </a:r>
            <a:r>
              <a:rPr lang="da-DK" dirty="0"/>
              <a:t> 2</a:t>
            </a:r>
          </a:p>
          <a:p>
            <a:pPr lvl="2"/>
            <a:r>
              <a:rPr lang="da-DK" dirty="0" err="1"/>
              <a:t>Level</a:t>
            </a:r>
            <a:r>
              <a:rPr lang="da-DK" dirty="0"/>
              <a:t> 3</a:t>
            </a:r>
          </a:p>
          <a:p>
            <a:pPr lvl="3"/>
            <a:r>
              <a:rPr lang="da-DK" dirty="0" err="1"/>
              <a:t>Level</a:t>
            </a:r>
            <a:r>
              <a:rPr lang="da-DK" dirty="0"/>
              <a:t> 4</a:t>
            </a:r>
          </a:p>
          <a:p>
            <a:pPr lvl="4"/>
            <a:r>
              <a:rPr lang="da-DK" dirty="0" err="1"/>
              <a:t>Level</a:t>
            </a:r>
            <a:r>
              <a:rPr lang="da-DK" dirty="0"/>
              <a:t> 5</a:t>
            </a:r>
          </a:p>
        </p:txBody>
      </p:sp>
      <p:sp>
        <p:nvSpPr>
          <p:cNvPr id="8" name="Titel 9"/>
          <p:cNvSpPr>
            <a:spLocks noGrp="1" noChangeAspect="1"/>
          </p:cNvSpPr>
          <p:nvPr>
            <p:ph type="title" hasCustomPrompt="1"/>
          </p:nvPr>
        </p:nvSpPr>
        <p:spPr>
          <a:xfrm>
            <a:off x="303850" y="712239"/>
            <a:ext cx="8166101" cy="909128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80000"/>
              </a:lnSpc>
              <a:defRPr sz="3600" b="0" i="0" cap="all" baseline="0">
                <a:solidFill>
                  <a:srgbClr val="154194"/>
                </a:solidFill>
                <a:latin typeface="Lato Light"/>
                <a:cs typeface="Lato Light"/>
              </a:defRPr>
            </a:lvl1pPr>
          </a:lstStyle>
          <a:p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453542"/>
          </a:xfrm>
          <a:prstGeom prst="rect">
            <a:avLst/>
          </a:prstGeom>
          <a:solidFill>
            <a:srgbClr val="15419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Lato"/>
            </a:endParaRPr>
          </a:p>
        </p:txBody>
      </p:sp>
      <p:pic>
        <p:nvPicPr>
          <p:cNvPr id="12" name="Picture 11" descr="bar_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0700" y="-146050"/>
            <a:ext cx="63500" cy="520700"/>
          </a:xfrm>
          <a:prstGeom prst="rect">
            <a:avLst/>
          </a:prstGeom>
        </p:spPr>
      </p:pic>
      <p:sp>
        <p:nvSpPr>
          <p:cNvPr id="1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881697" y="68944"/>
            <a:ext cx="4419950" cy="48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00" baseline="0">
                <a:solidFill>
                  <a:srgbClr val="FFFFFF"/>
                </a:solidFill>
                <a:latin typeface="Lato"/>
                <a:cs typeface="Lat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Standard White 2 columns</a:t>
            </a:r>
          </a:p>
        </p:txBody>
      </p:sp>
      <p:pic>
        <p:nvPicPr>
          <p:cNvPr id="14" name="Picture 13" descr="Foundation for Environmental Education Education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7143" y="6547298"/>
            <a:ext cx="2910115" cy="107120"/>
          </a:xfrm>
          <a:prstGeom prst="rect">
            <a:avLst/>
          </a:prstGeom>
        </p:spPr>
      </p:pic>
      <p:sp>
        <p:nvSpPr>
          <p:cNvPr id="15" name="Titel 1"/>
          <p:cNvSpPr txBox="1">
            <a:spLocks/>
          </p:cNvSpPr>
          <p:nvPr userDrawn="1"/>
        </p:nvSpPr>
        <p:spPr>
          <a:xfrm>
            <a:off x="303850" y="1800555"/>
            <a:ext cx="2380174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2400" b="1" i="0" cap="all" baseline="0">
                <a:solidFill>
                  <a:srgbClr val="154194"/>
                </a:solidFill>
                <a:latin typeface="Lato"/>
                <a:cs typeface="Lato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23211E"/>
                </a:solidFill>
                <a:effectLst/>
                <a:uLnTx/>
                <a:uFillTx/>
                <a:latin typeface="Lato"/>
                <a:ea typeface="+mn-ea"/>
              </a:rPr>
              <a:t>Introduktion</a:t>
            </a:r>
          </a:p>
        </p:txBody>
      </p:sp>
      <p:sp>
        <p:nvSpPr>
          <p:cNvPr id="16" name="Titel 1"/>
          <p:cNvSpPr txBox="1">
            <a:spLocks/>
          </p:cNvSpPr>
          <p:nvPr userDrawn="1"/>
        </p:nvSpPr>
        <p:spPr>
          <a:xfrm>
            <a:off x="296593" y="2246127"/>
            <a:ext cx="4238522" cy="210285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>
              <a:defRPr sz="2400" b="1" i="0" cap="all" baseline="0">
                <a:solidFill>
                  <a:srgbClr val="154194"/>
                </a:solidFill>
                <a:latin typeface="Lato"/>
                <a:cs typeface="Lato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90000"/>
                  </a:prstClr>
                </a:solidFill>
                <a:effectLst/>
                <a:uLnTx/>
                <a:uFillTx/>
                <a:latin typeface="Lato Light"/>
                <a:ea typeface="+mn-ea"/>
              </a:rPr>
              <a:t>This is a guide to the basic elements that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90000"/>
                  </a:prstClr>
                </a:solidFill>
                <a:effectLst/>
                <a:uLnTx/>
                <a:uFillTx/>
                <a:latin typeface="Lato Light"/>
                <a:ea typeface="+mn-ea"/>
              </a:rPr>
              <a:t>make up the Foundation for Environmental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90000"/>
                  </a:prstClr>
                </a:solidFill>
                <a:effectLst/>
                <a:uLnTx/>
                <a:uFillTx/>
                <a:latin typeface="Lato Light"/>
                <a:ea typeface="+mn-ea"/>
              </a:rPr>
              <a:t>Education and its programmes. Have a read,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90000"/>
                  </a:prstClr>
                </a:solidFill>
                <a:effectLst/>
                <a:uLnTx/>
                <a:uFillTx/>
                <a:latin typeface="Lato Light"/>
                <a:ea typeface="+mn-ea"/>
              </a:rPr>
              <a:t>it will help you to get to know us a little better.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90000"/>
                </a:prstClr>
              </a:solidFill>
              <a:effectLst/>
              <a:uLnTx/>
              <a:uFillTx/>
              <a:latin typeface="Lato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00257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(long 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351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735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278"/>
            <a:ext cx="9144000" cy="1294122"/>
          </a:xfrm>
          <a:prstGeom prst="rect">
            <a:avLst/>
          </a:prstGeom>
          <a:solidFill>
            <a:srgbClr val="EA5A0B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endParaRPr lang="en-US" dirty="0">
              <a:solidFill>
                <a:prstClr val="white"/>
              </a:solidFill>
              <a:latin typeface="Lato"/>
              <a:cs typeface="Lat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85800"/>
            <a:ext cx="8229600" cy="905984"/>
          </a:xfrm>
        </p:spPr>
        <p:txBody>
          <a:bodyPr/>
          <a:lstStyle>
            <a:lvl1pPr algn="l">
              <a:defRPr sz="1000" baseline="0"/>
            </a:lvl1pPr>
          </a:lstStyle>
          <a:p>
            <a:r>
              <a:rPr lang="sr-Latn-ME" dirty="0"/>
              <a:t>Zavod za školstvo </a:t>
            </a:r>
            <a:br>
              <a:rPr lang="sr-Latn-ME" dirty="0"/>
            </a:br>
            <a:r>
              <a:rPr lang="sr-Latn-ME" dirty="0"/>
              <a:t>     Crna Gora</a:t>
            </a:r>
            <a:br>
              <a:rPr lang="sr-Latn-M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E5DF-2128-4702-B6A3-05568C8E0489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990" y="149432"/>
            <a:ext cx="679756" cy="7690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80864" y="175987"/>
            <a:ext cx="797403" cy="8132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79143" y="120918"/>
            <a:ext cx="518205" cy="902286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36" y="91160"/>
            <a:ext cx="1143000" cy="89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14564" y="131543"/>
            <a:ext cx="972236" cy="878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948" y="122537"/>
            <a:ext cx="1444800" cy="9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8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048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,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32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70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61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22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54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68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6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30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0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F74C-43CB-4506-B0A7-F491A8B829E2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39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70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21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478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86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7471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033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71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0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EB293-7C08-4193-9D94-4D7CC98A4CBB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7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F071-3764-42E6-9C45-E7F62337DE08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2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7973C-B19D-4862-8731-BB11A2BD4671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8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F601-FA95-4A42-B052-720F5CC37686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7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D744-AEAF-4822-BB96-776D9EAE9244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8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37CA-7701-4CE6-8C85-392355EA311C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9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73DD9-4A28-4D27-994F-996BB910CF2C}" type="datetime1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52282-4D49-4DCD-A963-4A57E0628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3674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EDIT IN MASTER</a:t>
            </a:r>
          </a:p>
        </p:txBody>
      </p:sp>
    </p:spTree>
    <p:extLst>
      <p:ext uri="{BB962C8B-B14F-4D97-AF65-F5344CB8AC3E}">
        <p14:creationId xmlns:p14="http://schemas.microsoft.com/office/powerpoint/2010/main" val="270309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Lato"/>
          <a:ea typeface="+mj-ea"/>
          <a:cs typeface="Lat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0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ecoschools.global/" TargetMode="External"/><Relationship Id="rId7" Type="http://schemas.openxmlformats.org/officeDocument/2006/relationships/hyperlink" Target="https://www.blueflag.globa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eenkey.global/" TargetMode="External"/><Relationship Id="rId5" Type="http://schemas.openxmlformats.org/officeDocument/2006/relationships/hyperlink" Target="https://www.yre.global/" TargetMode="External"/><Relationship Id="rId4" Type="http://schemas.openxmlformats.org/officeDocument/2006/relationships/hyperlink" Target="https://www.leaf.global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Latn-ME" sz="4800" b="1" dirty="0"/>
              <a:t>Međunarodni program </a:t>
            </a:r>
            <a:br>
              <a:rPr lang="sr-Latn-ME" sz="4800" b="1" dirty="0"/>
            </a:br>
            <a:r>
              <a:rPr lang="sr-Latn-ME" sz="4800" b="1" dirty="0"/>
              <a:t>Eko-škole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45019"/>
            <a:ext cx="5562600" cy="1752600"/>
          </a:xfrm>
        </p:spPr>
        <p:txBody>
          <a:bodyPr>
            <a:normAutofit/>
          </a:bodyPr>
          <a:lstStyle/>
          <a:p>
            <a:r>
              <a:rPr lang="en-US" sz="2800" i="1" dirty="0" err="1" smtClean="0"/>
              <a:t>Konstitutivna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sjednica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Eko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odbora</a:t>
            </a:r>
            <a:endParaRPr lang="sr-Latn-ME" sz="2800" i="1" dirty="0" smtClean="0"/>
          </a:p>
          <a:p>
            <a:r>
              <a:rPr lang="en-US" sz="2800" i="1" dirty="0"/>
              <a:t> OŠ ,,Drago </a:t>
            </a:r>
            <a:r>
              <a:rPr lang="en-US" sz="2800" i="1" dirty="0" err="1"/>
              <a:t>Milović</a:t>
            </a:r>
            <a:r>
              <a:rPr lang="en-US" sz="2800" i="1" dirty="0"/>
              <a:t>,,</a:t>
            </a:r>
          </a:p>
          <a:p>
            <a:endParaRPr lang="sr-Latn-ME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C918FC75-5D46-1B0E-7BE2-04E84B6BB030}"/>
              </a:ext>
            </a:extLst>
          </p:cNvPr>
          <p:cNvSpPr txBox="1"/>
          <p:nvPr/>
        </p:nvSpPr>
        <p:spPr>
          <a:xfrm>
            <a:off x="6019800" y="505978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/>
              <a:t>Školski koordinator</a:t>
            </a:r>
          </a:p>
          <a:p>
            <a:r>
              <a:rPr lang="sr-Latn-ME" dirty="0" err="1"/>
              <a:t>Bešković</a:t>
            </a:r>
            <a:r>
              <a:rPr lang="sr-Latn-ME" dirty="0"/>
              <a:t> Suada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72EB94A-26A1-EBBF-9BF5-351CA7DA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09304"/>
            <a:ext cx="1668580" cy="4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1328E84-22F6-90F0-24E9-FFD5F2C15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r-Latn-ME" dirty="0"/>
              <a:t>EKO ŠKOLE U CRNOJ GORI</a:t>
            </a:r>
            <a:endParaRPr lang="en-U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id="{641F5BD7-209F-23BB-FB7E-90A444EDE0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728" y="1600200"/>
            <a:ext cx="3363472" cy="4525963"/>
          </a:xfrm>
          <a:prstGeom prst="rect">
            <a:avLst/>
          </a:prstGeo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87A436B-25A3-81DD-E694-A22CD17F0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sr-Latn-ME" b="0" i="0" dirty="0">
                <a:solidFill>
                  <a:srgbClr val="292929"/>
                </a:solidFill>
                <a:effectLst/>
                <a:latin typeface="Brioni Sans Pro Lt"/>
              </a:rPr>
              <a:t>Program Eko-škole se u Crnoj Gori sprovodi od 2016. godine i do sada je u njega uključeno 95 obrazovno-vaspitnih ustanova, od kojih </a:t>
            </a:r>
            <a:r>
              <a:rPr lang="sr-Latn-ME" dirty="0" smtClean="0">
                <a:solidFill>
                  <a:srgbClr val="292929"/>
                </a:solidFill>
                <a:latin typeface="Brioni Sans Pro Lt"/>
              </a:rPr>
              <a:t>su</a:t>
            </a:r>
            <a:r>
              <a:rPr lang="sr-Latn-ME" b="0" i="0" dirty="0" smtClean="0">
                <a:solidFill>
                  <a:srgbClr val="292929"/>
                </a:solidFill>
                <a:effectLst/>
                <a:latin typeface="Brioni Sans Pro Lt"/>
              </a:rPr>
              <a:t> </a:t>
            </a:r>
            <a:r>
              <a:rPr lang="sr-Latn-ME" b="0" i="0" dirty="0">
                <a:solidFill>
                  <a:srgbClr val="292929"/>
                </a:solidFill>
                <a:effectLst/>
                <a:latin typeface="Brioni Sans Pro Lt"/>
              </a:rPr>
              <a:t>41 </a:t>
            </a:r>
            <a:r>
              <a:rPr lang="sr-Latn-ME" b="0" i="0" dirty="0" smtClean="0">
                <a:solidFill>
                  <a:srgbClr val="292929"/>
                </a:solidFill>
                <a:effectLst/>
                <a:latin typeface="Brioni Sans Pro Lt"/>
              </a:rPr>
              <a:t>ispunile </a:t>
            </a:r>
            <a:r>
              <a:rPr lang="sr-Latn-ME" b="0" i="0" dirty="0">
                <a:solidFill>
                  <a:srgbClr val="292929"/>
                </a:solidFill>
                <a:effectLst/>
                <a:latin typeface="Brioni Sans Pro Lt"/>
              </a:rPr>
              <a:t>sve kriterijume i </a:t>
            </a:r>
            <a:r>
              <a:rPr lang="sr-Latn-ME" b="0" i="0" dirty="0" smtClean="0">
                <a:solidFill>
                  <a:srgbClr val="292929"/>
                </a:solidFill>
                <a:effectLst/>
                <a:latin typeface="Brioni Sans Pro Lt"/>
              </a:rPr>
              <a:t>stekle </a:t>
            </a:r>
            <a:r>
              <a:rPr lang="sr-Latn-ME" b="0" i="0" dirty="0">
                <a:solidFill>
                  <a:srgbClr val="292929"/>
                </a:solidFill>
                <a:effectLst/>
                <a:latin typeface="Brioni Sans Pro Lt"/>
              </a:rPr>
              <a:t>međunarodno priznanje Eko škola.</a:t>
            </a:r>
            <a:endParaRPr lang="en-US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F68647DF-25B2-D1A8-F11B-95CA8BC5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1F52282-4D49-4DCD-A963-4A57E062804A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CA900DD-889C-07BE-3D17-0221BB4E0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05" y="4870670"/>
            <a:ext cx="312751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Slika na kojoj se nalazi tekst, mapa, atlas&#10;&#10;Opis je automatski generisan">
            <a:extLst>
              <a:ext uri="{FF2B5EF4-FFF2-40B4-BE49-F238E27FC236}">
                <a16:creationId xmlns:a16="http://schemas.microsoft.com/office/drawing/2014/main" id="{B97B7FBB-5C91-6EE1-1C1E-74FEA092E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/>
          <a:stretch/>
        </p:blipFill>
        <p:spPr bwMode="auto">
          <a:xfrm>
            <a:off x="20" y="10"/>
            <a:ext cx="746029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39536" y="0"/>
            <a:ext cx="3904464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038" name="Freeform: Shape 103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1169" y="0"/>
            <a:ext cx="3782831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22759" y="0"/>
            <a:ext cx="189729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D807557-CF71-7EAC-9C96-4E619AE9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0" y="1045597"/>
            <a:ext cx="2725309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/>
              <a:t>Sprovođenje programa  u zemljama  okruženja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4AD38874-9D13-5444-D86D-49C1AF37B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1200" y="2722729"/>
            <a:ext cx="2969149" cy="27000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</a:pPr>
            <a:r>
              <a:rPr lang="en-US" sz="1800" b="1" dirty="0"/>
              <a:t>U </a:t>
            </a:r>
            <a:r>
              <a:rPr lang="en-US" sz="1800" b="1" dirty="0" err="1"/>
              <a:t>Sloveniji</a:t>
            </a:r>
            <a:r>
              <a:rPr lang="en-US" sz="1800" b="1" dirty="0"/>
              <a:t> </a:t>
            </a:r>
            <a:r>
              <a:rPr lang="en-US" sz="1800" dirty="0"/>
              <a:t>program je </a:t>
            </a:r>
            <a:r>
              <a:rPr lang="en-US" sz="1800" dirty="0" err="1"/>
              <a:t>počeo</a:t>
            </a:r>
            <a:r>
              <a:rPr lang="en-US" sz="1800" dirty="0"/>
              <a:t> da se </a:t>
            </a:r>
            <a:r>
              <a:rPr lang="en-US" sz="1800" dirty="0" err="1"/>
              <a:t>realizuje</a:t>
            </a:r>
            <a:r>
              <a:rPr lang="en-US" sz="1800" dirty="0"/>
              <a:t> 1996.godine</a:t>
            </a:r>
          </a:p>
          <a:p>
            <a:pPr indent="-228600">
              <a:lnSpc>
                <a:spcPct val="90000"/>
              </a:lnSpc>
            </a:pPr>
            <a:r>
              <a:rPr lang="en-US" sz="1800" b="1" dirty="0"/>
              <a:t>U </a:t>
            </a:r>
            <a:r>
              <a:rPr lang="en-US" sz="1800" b="1" dirty="0" err="1"/>
              <a:t>Hrvatskoj</a:t>
            </a:r>
            <a:r>
              <a:rPr lang="en-US" sz="1800" b="1" dirty="0"/>
              <a:t> </a:t>
            </a:r>
            <a:r>
              <a:rPr lang="en-US" sz="1800" dirty="0" err="1"/>
              <a:t>prve</a:t>
            </a:r>
            <a:r>
              <a:rPr lang="en-US" sz="1800" dirty="0"/>
              <a:t> </a:t>
            </a:r>
            <a:r>
              <a:rPr lang="en-US" sz="1800" dirty="0" err="1"/>
              <a:t>škole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počele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realizacijom</a:t>
            </a:r>
            <a:r>
              <a:rPr lang="en-US" sz="1800" dirty="0"/>
              <a:t> 2001.godine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dobile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 </a:t>
            </a:r>
            <a:r>
              <a:rPr lang="en-US" sz="1800" dirty="0" err="1"/>
              <a:t>dijamantni</a:t>
            </a:r>
            <a:r>
              <a:rPr lang="en-US" sz="1800" dirty="0"/>
              <a:t> status </a:t>
            </a:r>
            <a:r>
              <a:rPr lang="en-US" sz="1800" dirty="0" smtClean="0"/>
              <a:t>2023.godine</a:t>
            </a:r>
            <a:endParaRPr lang="sr-Latn-ME" sz="1800" dirty="0" smtClean="0"/>
          </a:p>
          <a:p>
            <a:pPr indent="-228600">
              <a:lnSpc>
                <a:spcPct val="90000"/>
              </a:lnSpc>
            </a:pPr>
            <a:r>
              <a:rPr lang="sr-Latn-ME" sz="1800" dirty="0" smtClean="0"/>
              <a:t>U </a:t>
            </a:r>
            <a:r>
              <a:rPr lang="sr-Latn-ME" sz="1800" b="1" dirty="0" smtClean="0"/>
              <a:t>Makedoniji </a:t>
            </a:r>
            <a:r>
              <a:rPr lang="sr-Latn-ME" sz="1800" dirty="0" smtClean="0"/>
              <a:t>od 2011.godine</a:t>
            </a:r>
            <a:endParaRPr lang="en-US" sz="1800" dirty="0"/>
          </a:p>
          <a:p>
            <a:pPr indent="-228600">
              <a:lnSpc>
                <a:spcPct val="90000"/>
              </a:lnSpc>
            </a:pPr>
            <a:r>
              <a:rPr lang="en-US" sz="1800" b="1" dirty="0"/>
              <a:t>U </a:t>
            </a:r>
            <a:r>
              <a:rPr lang="en-US" sz="1800" b="1" dirty="0" err="1"/>
              <a:t>Srbiji</a:t>
            </a:r>
            <a:r>
              <a:rPr lang="en-US" sz="1800" b="1" dirty="0"/>
              <a:t> </a:t>
            </a:r>
            <a:r>
              <a:rPr lang="en-US" sz="1800" dirty="0"/>
              <a:t>2013.godine </a:t>
            </a:r>
          </a:p>
          <a:p>
            <a:pPr indent="-228600">
              <a:lnSpc>
                <a:spcPct val="90000"/>
              </a:lnSpc>
            </a:pPr>
            <a:r>
              <a:rPr lang="en-US" sz="1800" b="1" dirty="0"/>
              <a:t>U </a:t>
            </a:r>
            <a:r>
              <a:rPr lang="en-US" sz="1800" b="1" dirty="0" err="1"/>
              <a:t>Bosni</a:t>
            </a:r>
            <a:r>
              <a:rPr lang="en-US" sz="1800" b="1" dirty="0"/>
              <a:t> </a:t>
            </a:r>
            <a:r>
              <a:rPr lang="en-US" sz="1800" b="1" dirty="0" err="1"/>
              <a:t>i</a:t>
            </a:r>
            <a:r>
              <a:rPr lang="en-US" sz="1800" b="1" dirty="0"/>
              <a:t> </a:t>
            </a:r>
            <a:r>
              <a:rPr lang="en-US" sz="1800" b="1" dirty="0" err="1"/>
              <a:t>Hercegovini</a:t>
            </a:r>
            <a:r>
              <a:rPr lang="en-US" sz="1800" b="1" dirty="0"/>
              <a:t> </a:t>
            </a:r>
            <a:r>
              <a:rPr lang="en-US" sz="1800" dirty="0"/>
              <a:t>2018.godine.</a:t>
            </a:r>
          </a:p>
          <a:p>
            <a:pPr indent="-228600">
              <a:lnSpc>
                <a:spcPct val="90000"/>
              </a:lnSpc>
            </a:pPr>
            <a:endParaRPr lang="en-US" sz="1400" dirty="0"/>
          </a:p>
          <a:p>
            <a:pPr indent="-228600">
              <a:lnSpc>
                <a:spcPct val="90000"/>
              </a:lnSpc>
            </a:pPr>
            <a:endParaRPr lang="en-US" sz="1400" dirty="0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BB883232-30C8-1395-6558-19D3DEE9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0446" y="6355080"/>
            <a:ext cx="89154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31F52282-4D49-4DCD-A963-4A57E062804A}" type="slidenum"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11</a:t>
            </a:fld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23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FA7367-EFEE-70BF-CAA2-FA8B92B1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602AE9B8-E5B4-7677-2A70-0CBA6D074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903D6F27-B5D5-97EB-4192-93AD9BCC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2" descr="Eko škole - Zavod za školstvo">
            <a:extLst>
              <a:ext uri="{FF2B5EF4-FFF2-40B4-BE49-F238E27FC236}">
                <a16:creationId xmlns:a16="http://schemas.microsoft.com/office/drawing/2014/main" id="{C5170EB0-2EF9-B8C5-6D1E-9BF5C994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" b="4776"/>
          <a:stretch/>
        </p:blipFill>
        <p:spPr bwMode="auto">
          <a:xfrm>
            <a:off x="266799" y="1676640"/>
            <a:ext cx="8877201" cy="437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356" y="1101404"/>
            <a:ext cx="5825202" cy="3648298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sr-Latn-ME" sz="1800" dirty="0">
                <a:solidFill>
                  <a:schemeClr val="tx1"/>
                </a:solidFill>
              </a:rPr>
              <a:t>M</a:t>
            </a:r>
            <a:r>
              <a:rPr lang="en-US" sz="1800" dirty="0" err="1">
                <a:solidFill>
                  <a:schemeClr val="tx1"/>
                </a:solidFill>
              </a:rPr>
              <a:t>eđunarodnog</a:t>
            </a:r>
            <a:r>
              <a:rPr lang="en-US" sz="1800" dirty="0">
                <a:solidFill>
                  <a:schemeClr val="tx1"/>
                </a:solidFill>
              </a:rPr>
              <a:t> program </a:t>
            </a:r>
            <a:r>
              <a:rPr lang="en-US" sz="1800" dirty="0" err="1">
                <a:solidFill>
                  <a:schemeClr val="tx1"/>
                </a:solidFill>
              </a:rPr>
              <a:t>Eko-škole</a:t>
            </a:r>
            <a:r>
              <a:rPr lang="en-US" sz="1800" dirty="0">
                <a:solidFill>
                  <a:schemeClr val="tx1"/>
                </a:solidFill>
              </a:rPr>
              <a:t> je</a:t>
            </a:r>
            <a:r>
              <a:rPr lang="sr-Latn-ME" sz="1800" dirty="0">
                <a:solidFill>
                  <a:schemeClr val="tx1"/>
                </a:solidFill>
              </a:rPr>
              <a:t> osmislio </a:t>
            </a:r>
            <a:r>
              <a:rPr lang="en-US" sz="1800" dirty="0">
                <a:solidFill>
                  <a:schemeClr val="tx1"/>
                </a:solidFill>
              </a:rPr>
              <a:t> FEE (Foundation for Environmental Education), </a:t>
            </a:r>
            <a:r>
              <a:rPr lang="en-US" sz="1800" dirty="0" err="1">
                <a:solidFill>
                  <a:schemeClr val="tx1"/>
                </a:solidFill>
              </a:rPr>
              <a:t>čiji</a:t>
            </a:r>
            <a:r>
              <a:rPr lang="en-US" sz="1800" dirty="0">
                <a:solidFill>
                  <a:schemeClr val="tx1"/>
                </a:solidFill>
              </a:rPr>
              <a:t> je </a:t>
            </a:r>
            <a:r>
              <a:rPr lang="en-US" sz="1800" dirty="0" err="1">
                <a:solidFill>
                  <a:schemeClr val="tx1"/>
                </a:solidFill>
              </a:rPr>
              <a:t>jedini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ovlašćeni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predstavnik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Crnoj</a:t>
            </a:r>
            <a:r>
              <a:rPr lang="en-US" sz="1800" dirty="0">
                <a:solidFill>
                  <a:schemeClr val="tx1"/>
                </a:solidFill>
              </a:rPr>
              <a:t> Gori  </a:t>
            </a:r>
            <a:r>
              <a:rPr lang="en-US" sz="1800" dirty="0" err="1">
                <a:solidFill>
                  <a:schemeClr val="tx1"/>
                </a:solidFill>
              </a:rPr>
              <a:t>Zavod</a:t>
            </a:r>
            <a:r>
              <a:rPr lang="en-US" sz="1800" dirty="0">
                <a:solidFill>
                  <a:schemeClr val="tx1"/>
                </a:solidFill>
              </a:rPr>
              <a:t> za </a:t>
            </a:r>
            <a:r>
              <a:rPr lang="en-US" sz="1800" dirty="0" err="1">
                <a:solidFill>
                  <a:schemeClr val="tx1"/>
                </a:solidFill>
              </a:rPr>
              <a:t>školstvo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</a:p>
          <a:p>
            <a:pPr algn="l">
              <a:lnSpc>
                <a:spcPct val="115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FEE je </a:t>
            </a:r>
            <a:r>
              <a:rPr lang="en-US" sz="1800" dirty="0" err="1">
                <a:solidFill>
                  <a:schemeClr val="tx1"/>
                </a:solidFill>
              </a:rPr>
              <a:t>osnovao</a:t>
            </a:r>
            <a:r>
              <a:rPr lang="en-US" sz="1800" dirty="0">
                <a:solidFill>
                  <a:schemeClr val="tx1"/>
                </a:solidFill>
              </a:rPr>
              <a:t>  </a:t>
            </a:r>
            <a:r>
              <a:rPr lang="en-US" sz="1800" dirty="0" err="1">
                <a:solidFill>
                  <a:schemeClr val="tx1"/>
                </a:solidFill>
              </a:rPr>
              <a:t>Evropski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Savjet</a:t>
            </a:r>
            <a:r>
              <a:rPr lang="en-US" sz="1800" dirty="0">
                <a:solidFill>
                  <a:schemeClr val="tx1"/>
                </a:solidFill>
              </a:rPr>
              <a:t> 1981. </a:t>
            </a:r>
            <a:r>
              <a:rPr lang="en-US" sz="1800" dirty="0" err="1">
                <a:solidFill>
                  <a:schemeClr val="tx1"/>
                </a:solidFill>
              </a:rPr>
              <a:t>godine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endParaRPr lang="sr-Latn-ME" sz="1800" dirty="0">
              <a:solidFill>
                <a:schemeClr val="tx1"/>
              </a:solidFill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 U program je </a:t>
            </a:r>
            <a:r>
              <a:rPr lang="en-US" sz="1800" dirty="0" err="1">
                <a:solidFill>
                  <a:schemeClr val="tx1"/>
                </a:solidFill>
              </a:rPr>
              <a:t>trenutno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uključeno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više</a:t>
            </a:r>
            <a:r>
              <a:rPr lang="en-US" sz="1800" dirty="0">
                <a:solidFill>
                  <a:schemeClr val="tx1"/>
                </a:solidFill>
              </a:rPr>
              <a:t> od 30 </a:t>
            </a:r>
            <a:r>
              <a:rPr lang="en-US" sz="1800" dirty="0" err="1">
                <a:solidFill>
                  <a:schemeClr val="tx1"/>
                </a:solidFill>
              </a:rPr>
              <a:t>evropskih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kao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značajan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broj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vanevropskih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država</a:t>
            </a:r>
            <a:r>
              <a:rPr lang="en-US" sz="1800" dirty="0">
                <a:solidFill>
                  <a:schemeClr val="tx1"/>
                </a:solidFill>
              </a:rPr>
              <a:t>. Od </a:t>
            </a:r>
            <a:r>
              <a:rPr lang="en-US" sz="1800" dirty="0" err="1">
                <a:solidFill>
                  <a:schemeClr val="tx1"/>
                </a:solidFill>
              </a:rPr>
              <a:t>osnivanja</a:t>
            </a:r>
            <a:r>
              <a:rPr lang="en-US" sz="1800" dirty="0">
                <a:solidFill>
                  <a:schemeClr val="tx1"/>
                </a:solidFill>
              </a:rPr>
              <a:t> do </a:t>
            </a:r>
            <a:r>
              <a:rPr lang="en-US" sz="1800" dirty="0" err="1">
                <a:solidFill>
                  <a:schemeClr val="tx1"/>
                </a:solidFill>
              </a:rPr>
              <a:t>danas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ima</a:t>
            </a:r>
            <a:r>
              <a:rPr lang="en-US" sz="1800" dirty="0">
                <a:solidFill>
                  <a:schemeClr val="tx1"/>
                </a:solidFill>
              </a:rPr>
              <a:t> s</a:t>
            </a:r>
            <a:r>
              <a:rPr lang="sr-Latn-ME" sz="1800" dirty="0">
                <a:solidFill>
                  <a:schemeClr val="tx1"/>
                </a:solidFill>
              </a:rPr>
              <a:t>j</a:t>
            </a:r>
            <a:r>
              <a:rPr lang="en-US" sz="1800" dirty="0" err="1">
                <a:solidFill>
                  <a:schemeClr val="tx1"/>
                </a:solidFill>
              </a:rPr>
              <a:t>edište</a:t>
            </a:r>
            <a:r>
              <a:rPr lang="en-US" sz="1800" dirty="0">
                <a:solidFill>
                  <a:schemeClr val="tx1"/>
                </a:solidFill>
              </a:rPr>
              <a:t> u </a:t>
            </a:r>
            <a:r>
              <a:rPr lang="en-US" sz="1800" dirty="0" err="1">
                <a:solidFill>
                  <a:schemeClr val="tx1"/>
                </a:solidFill>
              </a:rPr>
              <a:t>Kopenhagenu</a:t>
            </a:r>
            <a:r>
              <a:rPr lang="en-US" sz="1800" dirty="0">
                <a:solidFill>
                  <a:schemeClr val="tx1"/>
                </a:solidFill>
              </a:rPr>
              <a:t> –</a:t>
            </a:r>
            <a:r>
              <a:rPr lang="en-US" sz="1800" dirty="0" err="1">
                <a:solidFill>
                  <a:schemeClr val="tx1"/>
                </a:solidFill>
              </a:rPr>
              <a:t>Danska</a:t>
            </a:r>
            <a:r>
              <a:rPr lang="en-US" sz="1800" dirty="0">
                <a:solidFill>
                  <a:schemeClr val="tx1"/>
                </a:solidFill>
              </a:rPr>
              <a:t> .</a:t>
            </a:r>
          </a:p>
        </p:txBody>
      </p:sp>
      <p:pic>
        <p:nvPicPr>
          <p:cNvPr id="4098" name="Picture 2" descr="ECO School – FORS Montenegro">
            <a:extLst>
              <a:ext uri="{FF2B5EF4-FFF2-40B4-BE49-F238E27FC236}">
                <a16:creationId xmlns:a16="http://schemas.microsoft.com/office/drawing/2014/main" id="{684DD23B-D8AD-9DC1-6F44-85166110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19" y="3829539"/>
            <a:ext cx="4368018" cy="217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rtners — Eco Schools">
            <a:extLst>
              <a:ext uri="{FF2B5EF4-FFF2-40B4-BE49-F238E27FC236}">
                <a16:creationId xmlns:a16="http://schemas.microsoft.com/office/drawing/2014/main" id="{4AC87645-B9E0-F1F0-BD01-436F7E35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18" y="1127745"/>
            <a:ext cx="2500313" cy="47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tories &amp; News — Eco Schools">
            <a:extLst>
              <a:ext uri="{FF2B5EF4-FFF2-40B4-BE49-F238E27FC236}">
                <a16:creationId xmlns:a16="http://schemas.microsoft.com/office/drawing/2014/main" id="{2510AF72-47E9-EDA2-FD4F-87804A0EB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7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0C9A1C-C875-313B-E74E-13002C24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r-Latn-ME" dirty="0"/>
              <a:t>KAKO POSTATI EKO-ŠKOLA?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lvl="0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D53941A-87E3-BB72-BDC8-8A79D159EAC8}"/>
              </a:ext>
            </a:extLst>
          </p:cNvPr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fontAlgn="auto">
              <a:spcBef>
                <a:spcPct val="20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    </a:t>
            </a:r>
          </a:p>
          <a:p>
            <a:pPr marR="0" lvl="0" algn="l" defTabSz="914400" fontAlgn="auto">
              <a:spcBef>
                <a:spcPct val="20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7 </a:t>
            </a: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koraka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 za </a:t>
            </a: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sprovođenje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       </a:t>
            </a: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međunarodnog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  </a:t>
            </a: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programa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</a:p>
          <a:p>
            <a:pPr marR="0" lvl="0" algn="l" defTabSz="914400" fontAlgn="auto">
              <a:spcBef>
                <a:spcPct val="20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lang="sr-Latn-ME" sz="2800" dirty="0">
                <a:solidFill>
                  <a:schemeClr val="tx1"/>
                </a:solidFill>
              </a:rPr>
              <a:t> 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EKO- ŠKOLE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1F52282-4D49-4DCD-A963-4A57E062804A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221C21B-BA01-E04C-B165-65406AEC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65" y="1574779"/>
            <a:ext cx="3389670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8800C7-F26F-E8DE-06D0-038B99F3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6FD4BF82-E458-AFAD-3220-8CC667F7F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E2FB0092-6ED7-46FF-A082-37687C94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 descr="Kako postati ekoškola?">
            <a:extLst>
              <a:ext uri="{FF2B5EF4-FFF2-40B4-BE49-F238E27FC236}">
                <a16:creationId xmlns:a16="http://schemas.microsoft.com/office/drawing/2014/main" id="{489BEBC8-4583-6001-1AAA-8326E2C35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7162"/>
            <a:ext cx="8858250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kvir za tekst 5">
            <a:extLst>
              <a:ext uri="{FF2B5EF4-FFF2-40B4-BE49-F238E27FC236}">
                <a16:creationId xmlns:a16="http://schemas.microsoft.com/office/drawing/2014/main" id="{BF6371F8-9C4B-B642-3C6C-114001CE79D7}"/>
              </a:ext>
            </a:extLst>
          </p:cNvPr>
          <p:cNvSpPr txBox="1"/>
          <p:nvPr/>
        </p:nvSpPr>
        <p:spPr>
          <a:xfrm flipH="1">
            <a:off x="5638798" y="3163846"/>
            <a:ext cx="2895601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ME" sz="1400" dirty="0">
                <a:solidFill>
                  <a:schemeClr val="bg1"/>
                </a:solidFill>
              </a:rPr>
              <a:t>2.OCJENA STANJA ŽIVOTNE SREDINE</a:t>
            </a:r>
          </a:p>
        </p:txBody>
      </p:sp>
      <p:sp>
        <p:nvSpPr>
          <p:cNvPr id="8" name="Okvir za tekst 7">
            <a:extLst>
              <a:ext uri="{FF2B5EF4-FFF2-40B4-BE49-F238E27FC236}">
                <a16:creationId xmlns:a16="http://schemas.microsoft.com/office/drawing/2014/main" id="{EDBFB58B-60EE-53D1-6EAA-0AC36AB017DC}"/>
              </a:ext>
            </a:extLst>
          </p:cNvPr>
          <p:cNvSpPr txBox="1"/>
          <p:nvPr/>
        </p:nvSpPr>
        <p:spPr>
          <a:xfrm>
            <a:off x="914400" y="4572000"/>
            <a:ext cx="2362200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ME" sz="1400" dirty="0">
                <a:solidFill>
                  <a:schemeClr val="bg1"/>
                </a:solidFill>
              </a:rPr>
              <a:t>6.OBAVJEŠTAVANJE</a:t>
            </a:r>
          </a:p>
          <a:p>
            <a:r>
              <a:rPr lang="sr-Latn-ME" sz="1400" dirty="0">
                <a:solidFill>
                  <a:schemeClr val="bg1"/>
                </a:solidFill>
              </a:rPr>
              <a:t>JAVNOSTI I UKLJUČIVANJE MEDIJA</a:t>
            </a:r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id="{1E4D81D4-3CAF-CFD5-0646-DDF08E4E8BEF}"/>
              </a:ext>
            </a:extLst>
          </p:cNvPr>
          <p:cNvSpPr txBox="1"/>
          <p:nvPr/>
        </p:nvSpPr>
        <p:spPr>
          <a:xfrm flipH="1">
            <a:off x="4038600" y="2514600"/>
            <a:ext cx="129540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ME" sz="1400" dirty="0">
                <a:solidFill>
                  <a:schemeClr val="bg1"/>
                </a:solidFill>
              </a:rPr>
              <a:t>1.EKOODBOR</a:t>
            </a:r>
          </a:p>
        </p:txBody>
      </p:sp>
      <p:sp>
        <p:nvSpPr>
          <p:cNvPr id="9" name="Okvir za tekst 8">
            <a:extLst>
              <a:ext uri="{FF2B5EF4-FFF2-40B4-BE49-F238E27FC236}">
                <a16:creationId xmlns:a16="http://schemas.microsoft.com/office/drawing/2014/main" id="{C4CBB856-3AB3-E3F5-8C48-70F8C2DE4A23}"/>
              </a:ext>
            </a:extLst>
          </p:cNvPr>
          <p:cNvSpPr txBox="1"/>
          <p:nvPr/>
        </p:nvSpPr>
        <p:spPr>
          <a:xfrm flipH="1">
            <a:off x="5915630" y="4727492"/>
            <a:ext cx="1475770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ME" sz="1200" dirty="0">
                <a:solidFill>
                  <a:schemeClr val="bg1"/>
                </a:solidFill>
              </a:rPr>
              <a:t>3.PLAN DJELOVANJA</a:t>
            </a:r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41DB2FC5-67E1-F8E1-5CBE-57CDA73E10C6}"/>
              </a:ext>
            </a:extLst>
          </p:cNvPr>
          <p:cNvSpPr txBox="1"/>
          <p:nvPr/>
        </p:nvSpPr>
        <p:spPr>
          <a:xfrm flipH="1">
            <a:off x="4952999" y="5860420"/>
            <a:ext cx="304800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ME" sz="1400" dirty="0">
                <a:solidFill>
                  <a:schemeClr val="bg1"/>
                </a:solidFill>
              </a:rPr>
              <a:t>4.PRAĆENJE STANJA I OCJENJIVANJE</a:t>
            </a:r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E6D7A65D-2581-A457-7F09-8AF9A37C5832}"/>
              </a:ext>
            </a:extLst>
          </p:cNvPr>
          <p:cNvSpPr txBox="1"/>
          <p:nvPr/>
        </p:nvSpPr>
        <p:spPr>
          <a:xfrm flipH="1">
            <a:off x="1904996" y="5960220"/>
            <a:ext cx="2895603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ME" sz="1400" dirty="0">
                <a:solidFill>
                  <a:schemeClr val="bg1"/>
                </a:solidFill>
              </a:rPr>
              <a:t>5.POVEZIVANJE SA KURIKULUMOM</a:t>
            </a:r>
          </a:p>
        </p:txBody>
      </p:sp>
      <p:sp>
        <p:nvSpPr>
          <p:cNvPr id="12" name="Okvir za tekst 11">
            <a:extLst>
              <a:ext uri="{FF2B5EF4-FFF2-40B4-BE49-F238E27FC236}">
                <a16:creationId xmlns:a16="http://schemas.microsoft.com/office/drawing/2014/main" id="{6FC1E87D-F1DE-9E55-D48F-ED1DEA5B85E2}"/>
              </a:ext>
            </a:extLst>
          </p:cNvPr>
          <p:cNvSpPr txBox="1"/>
          <p:nvPr/>
        </p:nvSpPr>
        <p:spPr>
          <a:xfrm flipH="1">
            <a:off x="2068976" y="3167803"/>
            <a:ext cx="1436225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ME" sz="1400" dirty="0">
                <a:solidFill>
                  <a:schemeClr val="bg1"/>
                </a:solidFill>
              </a:rPr>
              <a:t>7.EKOKODEKS</a:t>
            </a:r>
          </a:p>
        </p:txBody>
      </p:sp>
    </p:spTree>
    <p:extLst>
      <p:ext uri="{BB962C8B-B14F-4D97-AF65-F5344CB8AC3E}">
        <p14:creationId xmlns:p14="http://schemas.microsoft.com/office/powerpoint/2010/main" val="42654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48904A-313A-722F-46C8-497305EE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22ECF5D1-E702-8E18-412C-E6167B1B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82880" marR="0" lvl="0" indent="-34290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1.</a:t>
            </a:r>
            <a:r>
              <a:rPr lang="sr-Latn-ME" sz="2100" b="1" dirty="0">
                <a:solidFill>
                  <a:prstClr val="black"/>
                </a:solidFill>
                <a:latin typeface="Trebuchet MS" panose="020B0603020202020204"/>
                <a:ea typeface="+mj-ea"/>
                <a:cs typeface="+mj-cs"/>
              </a:rPr>
              <a:t>KORAK -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OSNIVANJE ODBORA EKO-ŠKOLE  </a:t>
            </a:r>
            <a:r>
              <a:rPr kumimoji="0" lang="sr-Latn-ME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(EKO-ODBORA</a:t>
            </a:r>
            <a:r>
              <a:rPr kumimoji="0" lang="sr-Latn-ME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Odbor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Eko-škole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čine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direktor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učitelji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nastavnici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voditelji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programa-školski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koordinatori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) </a:t>
            </a:r>
            <a:endParaRPr kumimoji="0" lang="sr-Latn-M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sr-Latn-ME" sz="1600" noProof="0" dirty="0" smtClean="0">
                <a:solidFill>
                  <a:prstClr val="black"/>
                </a:solidFill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lang="sr-Latn-ME" sz="1700" b="1" dirty="0" smtClean="0">
                <a:latin typeface="Trebuchet MS" panose="020B0603020202020204"/>
                <a:ea typeface="+mj-ea"/>
                <a:cs typeface="+mj-cs"/>
              </a:rPr>
              <a:t>UČENICI </a:t>
            </a: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sr-Latn-ME" sz="1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čine </a:t>
            </a:r>
            <a:r>
              <a:rPr kumimoji="0" lang="sr-Latn-ME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više od 50% članova Odbora Eko škole što je strogo </a:t>
            </a:r>
            <a:r>
              <a:rPr kumimoji="0" lang="sr-Latn-ME" sz="1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                        preporučeno</a:t>
            </a:r>
            <a:endParaRPr kumimoji="0" lang="sr-Latn-ME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Latn-ME" sz="2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sr-Latn-M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     </a:t>
            </a:r>
            <a:r>
              <a:rPr lang="sr-Latn-ME" sz="1900" b="1" dirty="0" smtClean="0">
                <a:latin typeface="Trebuchet MS" panose="020B0603020202020204"/>
              </a:rPr>
              <a:t>O</a:t>
            </a:r>
            <a:r>
              <a:rPr kumimoji="0" lang="sr-Latn-ME" sz="1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dobrom </a:t>
            </a:r>
            <a:r>
              <a:rPr kumimoji="0" lang="sr-Latn-ME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presjedava učenik uz pomoć odraslih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predstavnici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stručnog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tima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pedagog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psiholog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itd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..)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predstavnici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tehničkog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administrativnog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osoblja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predstavnici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roditelja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predstavnici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lokalne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zajednice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javnih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drugih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preduzeća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, 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predstavnici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organizacija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koje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bave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pitanjima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zaštite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živone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sredine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djeluju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mjestu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gradu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opštini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) Eko-škole.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Svrha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odbora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je: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osigurati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usvajanje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ostalih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šest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elemenata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raspodijeliti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odgovornost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učenicima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njima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razviti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svijest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vrijednosti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njihovih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zamisli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brinuti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dugoročnom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provođenju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programa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povezati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 </a:t>
            </a:r>
            <a:r>
              <a:rPr lang="sr-Latn-ME" sz="1600" dirty="0">
                <a:solidFill>
                  <a:prstClr val="black"/>
                </a:solidFill>
                <a:latin typeface="Trebuchet MS" panose="020B0603020202020204"/>
                <a:ea typeface="+mj-ea"/>
                <a:cs typeface="+mj-cs"/>
              </a:rPr>
              <a:t>U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prav</a:t>
            </a:r>
            <a:r>
              <a:rPr lang="sr-Latn-ME" sz="1600" dirty="0">
                <a:solidFill>
                  <a:prstClr val="black"/>
                </a:solidFill>
                <a:latin typeface="Trebuchet MS" panose="020B0603020202020204"/>
                <a:ea typeface="+mj-ea"/>
                <a:cs typeface="+mj-cs"/>
              </a:rPr>
              <a:t>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škole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lokaln</a:t>
            </a:r>
            <a:r>
              <a:rPr kumimoji="0" lang="sr-Latn-M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zajednic</a:t>
            </a:r>
            <a:r>
              <a:rPr kumimoji="0" lang="sr-Latn-M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u</a:t>
            </a:r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DCAE0D93-1C58-329F-2D27-949D6D1D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6" descr="ECO Committee Badge - Kool Badges - The Home of Badges">
            <a:extLst>
              <a:ext uri="{FF2B5EF4-FFF2-40B4-BE49-F238E27FC236}">
                <a16:creationId xmlns:a16="http://schemas.microsoft.com/office/drawing/2014/main" id="{46F02559-3B7A-B176-8430-7D3399773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77398"/>
            <a:ext cx="1985230" cy="198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7E9808-7487-EEEF-8EAF-94DA654A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E96CC7A-A171-2677-C9F8-FEE33335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Odbor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sr-Latn-ME" sz="2400" dirty="0">
                <a:latin typeface="Trebuchet MS" panose="020B0603020202020204"/>
              </a:rPr>
              <a:t>E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</a:t>
            </a:r>
            <a:r>
              <a:rPr kumimoji="0" lang="sr-Latn-ME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je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snaga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”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kumimoji="0" lang="sr-Latn-M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Odbora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vodi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zapisnik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održanih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sastanaka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pregled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najvažnijih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odluka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sr-Latn-M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Odbor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najbolje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funkcioniše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njemu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svi</a:t>
            </a:r>
            <a:r>
              <a:rPr kumimoji="0" lang="sr-Latn-M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sr-Latn-ME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predhodno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navedeni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Izuzetno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važno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izađe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”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okvira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školske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zgrade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Odbora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predstavnici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lokalne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zajednice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taj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način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postaju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otvorene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javnost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omogućuje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šire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djelovanje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akcije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čišćenja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ciljane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humanitarne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akcije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anketiranje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građana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ekološkim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problemima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životne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sredine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obavještavanje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javnosti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zaštićenim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biljnim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životinjskim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vrstama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pojedinog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područja, 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zaštićenim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objektima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prirode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postupanju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energentima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prednostima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selektivnog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prikupljanja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otpada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dr.).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Učenici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Eko-odbora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sami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daju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inicijative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pojedinim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akcijama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izvan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taj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način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postaju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aktivni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društva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7EA8E922-DCF0-B695-1676-C00283E9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84F26B-401D-97CB-DF19-D74F4C2ED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2754730-4C66-D899-0C11-ED8E29B12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71147"/>
            <a:ext cx="8229600" cy="354385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Nakon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konstitutivne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sednice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Eko-odbora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potrebno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obavijestiti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učenike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njegovim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Popis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Eko-odbora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postavlja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školske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prostore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središnji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pano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kumimoji="0" lang="sr-Latn-M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Važno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redovno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voditi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zapisnike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koji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moraju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potpisani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kumimoji="0" lang="sr-Latn-ME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Zapisnici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slažu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hronološkim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redosljedom</a:t>
            </a:r>
            <a:r>
              <a:rPr kumimoji="0" lang="sr-Latn-M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.</a:t>
            </a:r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1CC18037-ADDC-B8F7-E631-176CBAA0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4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95401D-4304-2F77-9DF2-AACD23B5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165"/>
            <a:ext cx="8229600" cy="905984"/>
          </a:xfrm>
        </p:spPr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03314492-84E6-8866-238F-947B1DE1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</a:t>
            </a:r>
            <a:r>
              <a:rPr kumimoji="0" lang="sr-Latn-ME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KORAK -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OCJENA STANJA ŽIVOTNE SREDINE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Prvi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stepen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svakog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pregled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trenutačnog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stanja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okoline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Ocjenjuje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koliko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opterećuje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okolinu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koliko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proizvodi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otpada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troši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energente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struju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lang="sr-Latn-ME" sz="2000" dirty="0" smtClean="0">
                <a:solidFill>
                  <a:prstClr val="black"/>
                </a:solidFill>
                <a:latin typeface="Trebuchet MS" panose="020B0603020202020204"/>
              </a:rPr>
              <a:t>gas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mazut)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vodu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kak</a:t>
            </a:r>
            <a:r>
              <a:rPr kumimoji="0" lang="sr-Latn-M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okolina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kolika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zastupljenost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vaspitanja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obrazovanja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za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zaštitu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okoline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aktivnostima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Obrazac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Ocjene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stanja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okoline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sastoji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od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niza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jednostavnih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pitanja</a:t>
            </a:r>
            <a:r>
              <a:rPr kumimoji="0" lang="sr-Latn-M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i ponuđenih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odgovora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odgovori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“da”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“ne”) </a:t>
            </a:r>
            <a:r>
              <a:rPr kumimoji="0" lang="sr-Latn-M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pomaže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izvrše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pregled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stanja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lang="sr-Latn-ME" sz="2000" dirty="0">
              <a:solidFill>
                <a:prstClr val="black"/>
              </a:solidFill>
              <a:latin typeface="Trebuchet MS" panose="020B0603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Pitanja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podijeljena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temama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što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otpad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energija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voda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okolina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Početkom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svake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školske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godine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dužna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napraviti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novu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Ocjenu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stanja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okoline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uporediti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prošlogodišnjom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bi 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vidjelo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koliki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napredak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Prema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Ocjeni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stanja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okoline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odabire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glavnu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temu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izrađuje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plan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djelovanja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Eko-škole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r>
              <a:rPr kumimoji="0" lang="sr-Latn-M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-AKCIONI PLAN 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CD91FCE5-ADBB-1C82-AED8-94EA6209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04800" y="914400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200" b="1" dirty="0"/>
              <a:t>Zavod za školstvo </a:t>
            </a:r>
          </a:p>
          <a:p>
            <a:pPr algn="ctr"/>
            <a:r>
              <a:rPr lang="sr-Latn-ME" sz="1200" b="1" dirty="0"/>
              <a:t>Crna Gora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15240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sr-ME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  <a:t>ŠTA SU EKO</a:t>
            </a:r>
            <a:r>
              <a:rPr kumimoji="0" lang="sr-Latn-ME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  <a:t>-</a:t>
            </a:r>
            <a:r>
              <a:rPr kumimoji="0" lang="sr-ME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  <a:t>ŠKOLE</a:t>
            </a:r>
            <a:r>
              <a:rPr kumimoji="0" lang="sr-Latn-ME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  <a:t>?</a:t>
            </a:r>
            <a:r>
              <a:rPr kumimoji="0" lang="sr-ME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</a:rPr>
              <a:t> </a:t>
            </a:r>
            <a:r>
              <a:rPr kumimoji="0" lang="sr-M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</a:rPr>
              <a:t>?</a:t>
            </a:r>
            <a:r>
              <a:rPr kumimoji="0" lang="sr-M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</a:rPr>
              <a:t>SU</a:t>
            </a:r>
            <a:r>
              <a:rPr kumimoji="0" lang="sr-M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</a:rPr>
              <a:t> EKO ŠKOLE ?</a:t>
            </a:r>
            <a:endParaRPr lang="da-DK" sz="2000" b="1" dirty="0">
              <a:solidFill>
                <a:srgbClr val="EA5A0B"/>
              </a:solidFill>
              <a:latin typeface="Lato  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Okvir za tekst 2">
            <a:extLst>
              <a:ext uri="{FF2B5EF4-FFF2-40B4-BE49-F238E27FC236}">
                <a16:creationId xmlns:a16="http://schemas.microsoft.com/office/drawing/2014/main" id="{2938C1D0-47BA-CE03-48F1-7CD783E22815}"/>
              </a:ext>
            </a:extLst>
          </p:cNvPr>
          <p:cNvSpPr txBox="1"/>
          <p:nvPr/>
        </p:nvSpPr>
        <p:spPr>
          <a:xfrm>
            <a:off x="3501656" y="2266337"/>
            <a:ext cx="5410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ME" sz="2400" dirty="0"/>
              <a:t>Eko-škole su međunarodni program kojim se mladi podstiču na aktivno uključivanje u rješavanju ekoloških problema u svom okruženju.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ME" sz="2400" dirty="0"/>
              <a:t>Ovaj program se realizuje najprije u učionici, zatim na nivou škole i na kraju podstiče promjene u lokalnoj zajednici.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ME" sz="2400" dirty="0"/>
              <a:t>Kroz ovaj program, mladi se upoznaju sa činjenicom da u svojim školama imaju pravo glasa o politici upravljanja zaštitom životne sredine.</a:t>
            </a:r>
          </a:p>
          <a:p>
            <a:endParaRPr lang="sr-Latn-M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446084-4D89-9A9D-2BB5-9A1BC6FA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009710" cy="200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co-Schools Malaysia: Empowering Students for a Net Zero Future | Green  Growth Asia Foundation Eco-Schools Malaysia: Empowering Students for a Net  Zero Future | Green Growth Asia Foundation">
            <a:extLst>
              <a:ext uri="{FF2B5EF4-FFF2-40B4-BE49-F238E27FC236}">
                <a16:creationId xmlns:a16="http://schemas.microsoft.com/office/drawing/2014/main" id="{9454887E-A609-E8B2-493C-2AEF99D0E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0" y="4114800"/>
            <a:ext cx="2819400" cy="23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8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" name="Čuvar mesta za sadržaj 3163">
            <a:extLst>
              <a:ext uri="{FF2B5EF4-FFF2-40B4-BE49-F238E27FC236}">
                <a16:creationId xmlns:a16="http://schemas.microsoft.com/office/drawing/2014/main" id="{879D8F68-AFC3-A1B0-FBE7-247AF91D3A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68263"/>
            <a:ext cx="7696200" cy="6721475"/>
          </a:xfrm>
          <a:prstGeom prst="rect">
            <a:avLst/>
          </a:prstGeom>
          <a:noFill/>
        </p:spPr>
      </p:pic>
      <p:sp>
        <p:nvSpPr>
          <p:cNvPr id="4" name="Čuvar mesta za broj slajda 3" hidden="1">
            <a:extLst>
              <a:ext uri="{FF2B5EF4-FFF2-40B4-BE49-F238E27FC236}">
                <a16:creationId xmlns:a16="http://schemas.microsoft.com/office/drawing/2014/main" id="{D3E7B6ED-05F5-D586-3078-670BE213B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1F52282-4D49-4DCD-A963-4A57E062804A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20D471-CDA5-D713-EE4A-C7AD9E04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1E74C0E-79DC-9FA7-0A1A-CCF43099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ME" dirty="0"/>
              <a:t>TEME EKO- ŠKOLA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 potrebe Pregleda životne sredine postoji 12 glavnih tema. 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M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6618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Biodiverzitet</a:t>
            </a: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i priroda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 Ispituje floru i faunu prisutne u školskom okruženju i predlaže načine za   povećanje nivoa </a:t>
            </a:r>
            <a:r>
              <a:rPr kumimoji="0" lang="sr-Latn-M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biodiverziteta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oko škole i podiže svijest učenika o </a:t>
            </a:r>
            <a:r>
              <a:rPr kumimoji="0" lang="sr-Latn-M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biodiverzitetu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i prirodi.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Klimatske promjene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Ispituje uticaje koje imamo na klimu kroz naše stilove života i kako naši    postupci mogu uticati na situaciju na pozitivan način.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Energija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  Predlaže načine na koje svi članovi škole mogu raditi zajedno na povećanju   svijesti o energetskim pitanjima i poboljšanju energetske efikasnosti u školi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4233B7F3-CFFE-9618-DCC4-F5F539A8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837CB5-0606-66FA-0C2A-B8E270ACF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57F75E7-45EE-81F7-5282-3C4F97518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Hrana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  Ohrabruje mlade </a:t>
            </a:r>
            <a:r>
              <a:rPr kumimoji="0" lang="sr-Latn-M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ljude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njihove roditelje i cijelu zajednicu da preduzimaju  odgovorne izbore u vezi s hranom i akcije koje štite okoliš, </a:t>
            </a:r>
            <a:r>
              <a:rPr kumimoji="0" lang="sr-Latn-M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promoviraju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ljudska prava i poboljšavaju dobrobit društva - svaki dan.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Globalno građanstvo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   Ispituje koja su naša prava i odgovornosti na nacionalnom, evropskom i globalnom nivou i podstiče osoblje, učenike i roditelje da sagledaju uticaje koje naše potrošačke navike imaju na druge djelove svijeta.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Zdravo življenje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Podstiče škole da promovišu zdravlje i dobrobit mladih </a:t>
            </a:r>
            <a:r>
              <a:rPr kumimoji="0" lang="sr-Latn-M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ljudi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i šire zajednice i da povežu životnu sredinu sa zdravljem i sigurnošću.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Postupanje sa otpadom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Ispituje uticaj smeća na životnu sredinu i istražuje praktična sredstva za smanjenje i minimiziranje količine smeća koju proizvodi škola.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ED91E23D-BF5E-75FA-F2F5-FD1629D8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C3814D-A4B7-FD5B-4FBF-7A3D7E1E1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F997938-364F-2ECD-A3B4-C2A354397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Morska  obala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Uči djecu o lokalnim i/ili globalnim obalnim i morskim staništima, kako </a:t>
            </a:r>
            <a:r>
              <a:rPr kumimoji="0" lang="sr-Latn-M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ljudi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utiču na ta staništa i šta možemo učiniti da ih zaštitimo.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/>
            </a:r>
            <a:b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Školsko dvorište (OBAVEZNA TEMA </a:t>
            </a:r>
            <a:r>
              <a:rPr kumimoji="0" lang="sr-Latn-M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U</a:t>
            </a:r>
            <a:r>
              <a:rPr kumimoji="0" lang="sr-Latn-ME" sz="1800" b="1" i="0" u="none" strike="noStrike" kern="1200" cap="none" spc="0" normalizeH="0" noProof="0" dirty="0" smtClean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CRNOJ GORI </a:t>
            </a:r>
            <a:r>
              <a:rPr kumimoji="0" lang="sr-Latn-M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)</a:t>
            </a:r>
            <a:endParaRPr kumimoji="0" lang="sr-Latn-ME" sz="1800" b="1" i="0" u="none" strike="noStrike" kern="1200" cap="none" spc="0" normalizeH="0" baseline="0" noProof="0" dirty="0">
              <a:ln>
                <a:noFill/>
              </a:ln>
              <a:solidFill>
                <a:srgbClr val="EA5A0B"/>
              </a:solidFill>
              <a:effectLst/>
              <a:highlight>
                <a:srgbClr val="FFFFFF"/>
              </a:highlight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Podstiče škole da upoznaju djecu s prirodnim okruženjem i </a:t>
            </a:r>
            <a:r>
              <a:rPr kumimoji="0" lang="sr-Latn-M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biodiverzitetom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na praktičan način nudeći siguran i potencijalno uzbudljiv objekat za obrazovanje na otvorenom koji može nadopuniti aktivnosti u učionici.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Transport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Predlaže načine da učenici, osoblje i lokalna uprava rade zajedno na podizanju svijesti o problemima transporta i pronalaženju praktičnih rješenja koja će stvarno promijeniti svakodnevni život učenika.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Otpad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Ispituje uticaj otpada na životnu sredinu i istražuje akcije za smanjenje količine otpada koji svakodnevno proizvodimo i odlažemo.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1" i="0" u="none" strike="noStrike" kern="1200" cap="none" spc="0" normalizeH="0" baseline="0" noProof="0" dirty="0">
                <a:ln>
                  <a:noFill/>
                </a:ln>
                <a:solidFill>
                  <a:srgbClr val="EA5A0B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Voda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Pruža uvod u važnost vode kako lokalno tako i globalno i podiže svijest o tome kako jednostavne radnje mogu značajno smanjiti upotrebu vode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29A79875-3BB5-3C6C-53F7-477CBAF0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AC0C22-7DFE-8664-28A8-2EFF3D9C4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38731FA-733A-2205-D347-B81B630B0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</a:rPr>
              <a:t>Korak 3.:</a:t>
            </a:r>
            <a:r>
              <a:rPr lang="pl-PL" sz="2800" b="1" dirty="0">
                <a:solidFill>
                  <a:prstClr val="black"/>
                </a:solidFill>
                <a:latin typeface="Trebuchet MS" panose="020B0603020202020204"/>
              </a:rPr>
              <a:t> 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</a:rPr>
              <a:t>Izrada programa rada </a:t>
            </a: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</a:rPr>
              <a:t>(Akcionog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</a:rPr>
              <a:t>plana)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sr-Latn-M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Ovo je suština programa Eko-škole.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 samostalno izrađuju program na osnovu upitnika o stanju životne sredine. 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Odabira se jedan ili više ponuđenih ciljeva koji su u okviru zadanih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tema npr.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“Voda”, “Energija” i “Otpad” (npr. reciklaža papira, upotreba ekološki prihvatljivih sredstava za čišćenje, štednja energije, štednja vode, hemikalije). 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 treba povezati sa redovnim nastavnim planom i programom i postaviti ostvarljive ciljeve.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Plan 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je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lovanja (program rada) potvrđuje Odbor eko-škole.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Zadaci i zacrtani ciljevi moraju biti jasni i lako 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erljivi, jer je potrebno pratiti njihovu realizaciju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390DCC58-0485-318A-13C0-1146B497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6368AC-7A0B-8ADE-12D7-BC2A334B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24F743AE-E4DC-3D42-531F-E2AB68D5E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Korak 4: Praćenje stanja i oc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enjivanje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Vođenje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bilješki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vrednovanje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stanja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ono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što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školama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daje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posebnu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vrijednost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vjerodostojnost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naglašavajući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stalnu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provjeru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napredovanja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prema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cilju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Praćenje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stanja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razrađuje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skladu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planom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djelovanja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izradom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). </a:t>
            </a:r>
            <a:endParaRPr kumimoji="0" lang="sr-Latn-M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Prati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ocjenjuje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jesu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li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ostvareni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ciljevi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bilježi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svaki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uspješan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postupak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predlažu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postupci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za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nerješene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probleme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sr-Latn-M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Prema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mogućnostima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učenici bi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trebalo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budu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koji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će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sprovoditi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praćenje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vodi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eko-dnevnik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izrađuje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fotodokumentacija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video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zapisi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postavljaju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izložbe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prilikom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Eko-škole-Projektnog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dana,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.). 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C85C417D-B708-BA0C-D861-F4558A02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0195E5-2ADB-01B2-855B-2AD13CFB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7D5E4EE-D755-407D-225E-3E0C9C961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</a:t>
            </a:r>
            <a:r>
              <a:rPr kumimoji="0" lang="sr-Latn-ME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PATROLE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Osim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učenika</a:t>
            </a:r>
            <a:r>
              <a:rPr kumimoji="0" lang="sr-Latn-ME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Odbora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eko-škole</a:t>
            </a:r>
            <a:r>
              <a:rPr kumimoji="0" lang="sr-Latn-ME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važnu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ulogu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imaju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</a:t>
            </a:r>
            <a:r>
              <a:rPr kumimoji="0" lang="sr-Latn-ME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patrole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kumimoji="0" lang="sr-Latn-ME" sz="2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grupe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učenika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zadužene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za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kontrolu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praćenje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određenoj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temi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/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ili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pojedinim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parametrima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sr-Latn-ME" sz="2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Oni “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nadgledaju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”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postupanje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ostalih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učenika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odraslih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tome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vode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svoje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bilješke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(u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posebne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sveske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tabele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liste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oglasnoj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tabli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Učenici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najobjektivniji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kritičari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koji ne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štede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riječi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pohvale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kritike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za ono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što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nije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dobro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valja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mijenjati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kumimoji="0" lang="sr-Latn-ME" sz="2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mogu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postaviti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kriterijumi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broju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učenika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jednoj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eko-patroli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niti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njihovom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ukupnom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broju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jer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to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zavisi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od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veličine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	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Organizaciju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broj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raspored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zaduženja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način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bilježenja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odrediće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Odbor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imajući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vidu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parametre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koji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utiču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cjelokupni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rad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. 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C3AA496C-DDF6-5B8B-431E-9D0ACEAE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F57107-EE68-0BE5-A907-4CF5A8FC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3FC9308F-4296-D018-9880-134A2BF44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Korak 5</a:t>
            </a:r>
            <a:r>
              <a:rPr kumimoji="0" lang="sr-Latn-ME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 Rad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prema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nastavnom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planu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sklopu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redovne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nastave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obrađuju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teme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određene</a:t>
            </a:r>
            <a:r>
              <a:rPr kumimoji="0" lang="sr-Latn-ME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lang="sr-Latn-ME" sz="2200" dirty="0">
                <a:latin typeface="Trebuchet MS" panose="020B0603020202020204"/>
              </a:rPr>
              <a:t>Akcionim planom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, 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teme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zaštiti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životne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sredine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kojma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sklopu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redovne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nastave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treba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utiču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način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čitave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kumimoji="0" lang="sr-Latn-ME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Pripremaju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pojedinačne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praktične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aktivnosti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ili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izvan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nje</a:t>
            </a:r>
            <a:r>
              <a:rPr kumimoji="0" lang="sr-Latn-ME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Svaki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učitelj</a:t>
            </a:r>
            <a:r>
              <a:rPr lang="sr-Latn-ME" sz="2200" b="1" dirty="0" smtClean="0">
                <a:solidFill>
                  <a:prstClr val="black"/>
                </a:solidFill>
                <a:latin typeface="Trebuchet MS" panose="020B0603020202020204"/>
              </a:rPr>
              <a:t>/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nastavnik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će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sr-Latn-M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planu 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svog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predmet</a:t>
            </a:r>
            <a:r>
              <a:rPr kumimoji="0" lang="sr-Latn-M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</a:t>
            </a:r>
            <a:r>
              <a:rPr kumimoji="0" lang="sr-Latn-ME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izdvojiti</a:t>
            </a:r>
            <a:r>
              <a:rPr lang="sr-Latn-ME" sz="2200" b="1" dirty="0">
                <a:solidFill>
                  <a:prstClr val="black"/>
                </a:solidFill>
                <a:latin typeface="Trebuchet MS" panose="020B0603020202020204"/>
              </a:rPr>
              <a:t> ishode učenja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koje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odnose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realizaciju</a:t>
            </a:r>
            <a:r>
              <a:rPr kumimoji="0" lang="sr-Latn-M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tema iz akcionog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</a:t>
            </a:r>
            <a:r>
              <a:rPr kumimoji="0" lang="sr-Latn-M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lana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eko-škole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sr-Latn-M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lang="sr-Latn-ME" sz="2200" b="1" dirty="0">
              <a:solidFill>
                <a:prstClr val="black"/>
              </a:solidFill>
              <a:latin typeface="Trebuchet MS" panose="020B0603020202020204"/>
            </a:endParaRPr>
          </a:p>
          <a:p>
            <a:r>
              <a:rPr lang="en-US" sz="2600" b="1" dirty="0"/>
              <a:t>d</a:t>
            </a:r>
            <a:r>
              <a:rPr lang="sr-Latn-ME" sz="2600" b="1" dirty="0"/>
              <a:t>ati prednost praktičnom radu</a:t>
            </a:r>
            <a:r>
              <a:rPr lang="en-US" sz="2600" b="1" dirty="0" smtClean="0"/>
              <a:t>;</a:t>
            </a:r>
            <a:endParaRPr lang="sr-Latn-ME" sz="2600" b="1" dirty="0" smtClean="0"/>
          </a:p>
          <a:p>
            <a:r>
              <a:rPr lang="sr-Latn-ME" sz="2600" b="1" dirty="0" smtClean="0"/>
              <a:t> </a:t>
            </a:r>
            <a:r>
              <a:rPr lang="sr-Latn-ME" sz="2600" b="1" dirty="0"/>
              <a:t>Označiti te ishode u Godišnjim planovima rada i pripremama za nastavu</a:t>
            </a:r>
            <a:r>
              <a:rPr lang="en-US" sz="2600" b="1" dirty="0"/>
              <a:t>;</a:t>
            </a:r>
            <a:r>
              <a:rPr lang="sr-Latn-ME" sz="2600" b="1" dirty="0"/>
              <a:t> </a:t>
            </a:r>
            <a:endParaRPr lang="en-US" sz="2600" b="1" dirty="0"/>
          </a:p>
          <a:p>
            <a:pPr lvl="0"/>
            <a:r>
              <a:rPr lang="en-US" sz="2600" b="1" dirty="0"/>
              <a:t>p</a:t>
            </a:r>
            <a:r>
              <a:rPr lang="sr-Latn-ME" sz="2600" b="1" dirty="0" err="1"/>
              <a:t>odsticati</a:t>
            </a:r>
            <a:r>
              <a:rPr lang="sr-Latn-ME" sz="2600" b="1" dirty="0"/>
              <a:t> interdisciplinarnost</a:t>
            </a:r>
            <a:r>
              <a:rPr lang="en-US" sz="2600" b="1" dirty="0"/>
              <a:t>.</a:t>
            </a:r>
          </a:p>
          <a:p>
            <a:pPr marL="0" indent="0" defTabSz="457200">
              <a:lnSpc>
                <a:spcPct val="115000"/>
              </a:lnSpc>
              <a:spcBef>
                <a:spcPts val="0"/>
              </a:spcBef>
              <a:buClr>
                <a:srgbClr val="90C226"/>
              </a:buClr>
              <a:buSzPct val="80000"/>
              <a:buNone/>
              <a:defRPr/>
            </a:pPr>
            <a:endParaRPr lang="sr-Latn-ME" sz="2400" dirty="0"/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sr-Latn-M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7CE3822C-0FFF-57C9-0619-CDEBD278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04800" y="878119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200" b="1" dirty="0"/>
              <a:t>Zavod za školstvo </a:t>
            </a:r>
          </a:p>
          <a:p>
            <a:pPr algn="ctr"/>
            <a:r>
              <a:rPr lang="sr-Latn-ME" sz="1200" b="1" dirty="0"/>
              <a:t>Crna Gora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39784"/>
            <a:ext cx="8762999" cy="551821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sr-Latn-ME" sz="6000" b="1" dirty="0">
              <a:solidFill>
                <a:srgbClr val="FF0000"/>
              </a:solidFill>
              <a:latin typeface="Lato"/>
            </a:endParaRPr>
          </a:p>
          <a:p>
            <a:pPr marL="0" indent="0">
              <a:buNone/>
            </a:pPr>
            <a:r>
              <a:rPr lang="sr-Latn-ME" sz="7400" b="1" dirty="0">
                <a:latin typeface="Lato"/>
              </a:rPr>
              <a:t>6. KORAK : Obavještavanje javnosti i uključivanje medija </a:t>
            </a:r>
          </a:p>
          <a:p>
            <a:pPr marL="0" indent="0">
              <a:buNone/>
            </a:pPr>
            <a:endParaRPr lang="sr-Latn-ME" sz="3600" dirty="0"/>
          </a:p>
          <a:p>
            <a:pPr lvl="0"/>
            <a:r>
              <a:rPr lang="sr-Latn-ME" sz="7400" dirty="0"/>
              <a:t>S</a:t>
            </a:r>
            <a:r>
              <a:rPr lang="sr-Latn-ME" sz="7400" dirty="0" smtClean="0"/>
              <a:t>talni </a:t>
            </a:r>
            <a:r>
              <a:rPr lang="sr-Latn-ME" sz="7400" dirty="0"/>
              <a:t>i promjenjivi pano (Eko-kutak)</a:t>
            </a:r>
            <a:endParaRPr lang="en-US" sz="7400" dirty="0">
              <a:latin typeface="Lato" panose="020F0502020204030203"/>
            </a:endParaRPr>
          </a:p>
          <a:p>
            <a:pPr lvl="0"/>
            <a:r>
              <a:rPr lang="sr-Latn-ME" sz="7400" dirty="0"/>
              <a:t>V</a:t>
            </a:r>
            <a:r>
              <a:rPr lang="sr-Latn-ME" sz="7400" dirty="0" smtClean="0"/>
              <a:t>izuelni </a:t>
            </a:r>
            <a:r>
              <a:rPr lang="sr-Latn-ME" sz="7400" dirty="0"/>
              <a:t>identitet – </a:t>
            </a:r>
            <a:r>
              <a:rPr lang="sr-Latn-ME" sz="7400" dirty="0" smtClean="0"/>
              <a:t>logo Eko škole   </a:t>
            </a:r>
            <a:endParaRPr lang="en-US" sz="7400" dirty="0">
              <a:latin typeface="Lato" panose="020F0502020204030203"/>
            </a:endParaRPr>
          </a:p>
          <a:p>
            <a:pPr lvl="0"/>
            <a:r>
              <a:rPr lang="sr-Latn-ME" sz="7400" dirty="0"/>
              <a:t>Dan </a:t>
            </a:r>
            <a:r>
              <a:rPr lang="sr-Latn-ME" sz="7400" dirty="0" smtClean="0"/>
              <a:t>Eko-škole-Projektni dan </a:t>
            </a:r>
            <a:endParaRPr lang="sr-Latn-ME" sz="7400" dirty="0"/>
          </a:p>
          <a:p>
            <a:pPr lvl="0"/>
            <a:r>
              <a:rPr lang="en-US" sz="6200" dirty="0" err="1">
                <a:latin typeface="Lato" panose="020F0502020204030203"/>
              </a:rPr>
              <a:t>Održava</a:t>
            </a:r>
            <a:r>
              <a:rPr lang="sr-Latn-ME" sz="6200" dirty="0">
                <a:latin typeface="Lato" panose="020F0502020204030203"/>
              </a:rPr>
              <a:t>ti</a:t>
            </a:r>
            <a:r>
              <a:rPr lang="en-US" sz="6200" dirty="0">
                <a:latin typeface="Lato" panose="020F0502020204030203"/>
              </a:rPr>
              <a:t>  </a:t>
            </a:r>
            <a:r>
              <a:rPr lang="en-US" sz="6200" dirty="0" err="1">
                <a:latin typeface="Lato" panose="020F0502020204030203"/>
              </a:rPr>
              <a:t>predavanja</a:t>
            </a:r>
            <a:r>
              <a:rPr lang="en-US" sz="6200" dirty="0">
                <a:latin typeface="Lato" panose="020F0502020204030203"/>
              </a:rPr>
              <a:t> </a:t>
            </a:r>
            <a:r>
              <a:rPr lang="en-US" sz="6200" dirty="0" err="1">
                <a:latin typeface="Lato" panose="020F0502020204030203"/>
              </a:rPr>
              <a:t>sa</a:t>
            </a:r>
            <a:r>
              <a:rPr lang="en-US" sz="6200" dirty="0">
                <a:latin typeface="Lato" panose="020F0502020204030203"/>
              </a:rPr>
              <a:t> </a:t>
            </a:r>
            <a:r>
              <a:rPr lang="en-US" sz="6200" dirty="0" err="1">
                <a:latin typeface="Lato" panose="020F0502020204030203"/>
              </a:rPr>
              <a:t>ekološkim</a:t>
            </a:r>
            <a:r>
              <a:rPr lang="en-US" sz="6200" dirty="0">
                <a:latin typeface="Lato" panose="020F0502020204030203"/>
              </a:rPr>
              <a:t> </a:t>
            </a:r>
            <a:r>
              <a:rPr lang="en-US" sz="6200" dirty="0" err="1" smtClean="0">
                <a:latin typeface="Lato" panose="020F0502020204030203"/>
              </a:rPr>
              <a:t>temama</a:t>
            </a:r>
            <a:r>
              <a:rPr lang="en-US" sz="7400" dirty="0" smtClean="0">
                <a:latin typeface="Lato" panose="020F0502020204030203"/>
              </a:rPr>
              <a:t> </a:t>
            </a:r>
            <a:endParaRPr lang="en-US" sz="7400" dirty="0">
              <a:latin typeface="Lato" panose="020F0502020204030203"/>
            </a:endParaRPr>
          </a:p>
          <a:p>
            <a:pPr lvl="0"/>
            <a:r>
              <a:rPr lang="sr-Latn-ME" sz="7400" dirty="0"/>
              <a:t>Obavještavati (lokalne) medije o događanjima u </a:t>
            </a:r>
            <a:r>
              <a:rPr lang="sr-Latn-ME" sz="7400" dirty="0" smtClean="0"/>
              <a:t>školi</a:t>
            </a:r>
            <a:endParaRPr lang="en-US" sz="7400" dirty="0">
              <a:latin typeface="Lato" panose="020F0502020204030203"/>
            </a:endParaRPr>
          </a:p>
          <a:p>
            <a:r>
              <a:rPr lang="sr-Latn-ME" sz="7400" dirty="0"/>
              <a:t>Veb sajt/fejsbuk stranica o programu Eko-škole koji/koja se redovno ažurira</a:t>
            </a:r>
          </a:p>
          <a:p>
            <a:pPr lvl="0"/>
            <a:r>
              <a:rPr lang="sr-Latn-ME" sz="7400" dirty="0"/>
              <a:t>Organizovati akcije u saradnji s lokalnom zajednicom</a:t>
            </a:r>
            <a:endParaRPr lang="en-US" sz="7400" dirty="0">
              <a:latin typeface="Lato" panose="020F0502020204030203"/>
            </a:endParaRPr>
          </a:p>
          <a:p>
            <a:pPr lvl="0"/>
            <a:r>
              <a:rPr lang="sr-Latn-ME" sz="7400" dirty="0"/>
              <a:t>Povezati se s drugim Eko</a:t>
            </a:r>
            <a:r>
              <a:rPr lang="en-US" sz="7400" dirty="0"/>
              <a:t>-</a:t>
            </a:r>
            <a:r>
              <a:rPr lang="sr-Latn-ME" sz="7400" dirty="0"/>
              <a:t>školama u zemlji i inostranstvu</a:t>
            </a:r>
            <a:endParaRPr lang="en-US" sz="7400" dirty="0">
              <a:latin typeface="Lato" panose="020F0502020204030203"/>
            </a:endParaRPr>
          </a:p>
          <a:p>
            <a:pPr lvl="0"/>
            <a:r>
              <a:rPr lang="sr-Latn-ME" sz="7400" dirty="0"/>
              <a:t>Povezati se s lokalnim ekološkim NVO</a:t>
            </a:r>
            <a:endParaRPr lang="en-US" sz="7400" dirty="0">
              <a:latin typeface="Lato" panose="020F0502020204030203"/>
            </a:endParaRPr>
          </a:p>
          <a:p>
            <a:pPr marL="0" indent="0">
              <a:buNone/>
            </a:pPr>
            <a:endParaRPr lang="sr-Latn-ME" sz="6200" dirty="0"/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2649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1996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32613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45262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5791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6522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9E0414-C6B0-4016-2FAE-96B002921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29B382AE-256A-B3FC-C87C-547E4296B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OZNAČAVANJE I OGLAŠAVANJE PROGRAMA U ŠKOLI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uključena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Međunarodni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program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Eko-škola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dobi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prilikom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uključivanja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tri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nacionalna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plakata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Potvrdu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uključivanju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program.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Poželjno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da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plakati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zbornicu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stalni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Eko-škole. </a:t>
            </a:r>
            <a:endParaRPr kumimoji="0" lang="sr-Latn-M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Uz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plakat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stavlja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Potvrda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uključivanju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program.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Stalni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pano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Eko-škole mora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sadržavati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sljedeće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sedam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programskih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koraka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prvi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stavlja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popis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članova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Eko-odbora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njihove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funkcije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sedmi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korak-tekst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ili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slogan koji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predstavlja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Eko-kodeks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•	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službeni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znakovi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logotip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Međunarodnog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koordinatora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(FEE-Foundation for Environmental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Educationlogotip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Eko-škola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logo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uključene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program.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četiri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znaka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trebaju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iste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veličine</a:t>
            </a:r>
            <a:r>
              <a:rPr kumimoji="0" lang="sr-Latn-M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103F9AFE-8CC3-8812-BF92-6C1C889E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4A2929E2-0B06-C9E6-2812-1FA09A931E7E}"/>
              </a:ext>
            </a:extLst>
          </p:cNvPr>
          <p:cNvGrpSpPr/>
          <p:nvPr/>
        </p:nvGrpSpPr>
        <p:grpSpPr>
          <a:xfrm>
            <a:off x="1787612" y="5077621"/>
            <a:ext cx="4739007" cy="1750253"/>
            <a:chOff x="0" y="0"/>
            <a:chExt cx="4739335" cy="1978932"/>
          </a:xfrm>
        </p:grpSpPr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97B788A3-A81D-1082-86B1-8D2ED6E7D9C2}"/>
                </a:ext>
              </a:extLst>
            </p:cNvPr>
            <p:cNvSpPr/>
            <p:nvPr/>
          </p:nvSpPr>
          <p:spPr>
            <a:xfrm>
              <a:off x="2059254" y="0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49D32530-9A58-1E6E-F6A8-4BF84A51F0CF}"/>
                </a:ext>
              </a:extLst>
            </p:cNvPr>
            <p:cNvSpPr/>
            <p:nvPr/>
          </p:nvSpPr>
          <p:spPr>
            <a:xfrm>
              <a:off x="2930982" y="0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2152DA08-A5AE-2B4E-E94D-1CF18A57AB80}"/>
                </a:ext>
              </a:extLst>
            </p:cNvPr>
            <p:cNvSpPr/>
            <p:nvPr/>
          </p:nvSpPr>
          <p:spPr>
            <a:xfrm>
              <a:off x="0" y="175260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E13B0CEB-FF63-56AD-6715-1B0E14B8D683}"/>
                </a:ext>
              </a:extLst>
            </p:cNvPr>
            <p:cNvSpPr/>
            <p:nvPr/>
          </p:nvSpPr>
          <p:spPr>
            <a:xfrm>
              <a:off x="0" y="350520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C8655BB-BADD-EC6C-653F-6B9723C330A2}"/>
                </a:ext>
              </a:extLst>
            </p:cNvPr>
            <p:cNvSpPr/>
            <p:nvPr/>
          </p:nvSpPr>
          <p:spPr>
            <a:xfrm>
              <a:off x="0" y="526161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CD63EEBB-8A8B-37E4-8725-CAC206B98BE4}"/>
                </a:ext>
              </a:extLst>
            </p:cNvPr>
            <p:cNvSpPr/>
            <p:nvPr/>
          </p:nvSpPr>
          <p:spPr>
            <a:xfrm>
              <a:off x="0" y="701421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5B0C0A2-F60C-3A27-0A60-A58FD63D5235}"/>
                </a:ext>
              </a:extLst>
            </p:cNvPr>
            <p:cNvSpPr/>
            <p:nvPr/>
          </p:nvSpPr>
          <p:spPr>
            <a:xfrm>
              <a:off x="0" y="876681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7C8ABDB8-8698-2111-3786-38344A59EC62}"/>
                </a:ext>
              </a:extLst>
            </p:cNvPr>
            <p:cNvSpPr/>
            <p:nvPr/>
          </p:nvSpPr>
          <p:spPr>
            <a:xfrm>
              <a:off x="0" y="1051941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A8C1D3E5-D5A7-C7C9-1642-E5BAC1ADC2A1}"/>
                </a:ext>
              </a:extLst>
            </p:cNvPr>
            <p:cNvSpPr/>
            <p:nvPr/>
          </p:nvSpPr>
          <p:spPr>
            <a:xfrm>
              <a:off x="0" y="1227201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18441A00-8158-C738-299D-8CE608CF3784}"/>
                </a:ext>
              </a:extLst>
            </p:cNvPr>
            <p:cNvSpPr/>
            <p:nvPr/>
          </p:nvSpPr>
          <p:spPr>
            <a:xfrm>
              <a:off x="0" y="1402461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3AFE9940-2437-420C-5727-5754302FB552}"/>
                </a:ext>
              </a:extLst>
            </p:cNvPr>
            <p:cNvSpPr/>
            <p:nvPr/>
          </p:nvSpPr>
          <p:spPr>
            <a:xfrm>
              <a:off x="0" y="1577670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FA081BEE-78AD-CD98-F75F-435D9F9166E1}"/>
                </a:ext>
              </a:extLst>
            </p:cNvPr>
            <p:cNvSpPr/>
            <p:nvPr/>
          </p:nvSpPr>
          <p:spPr>
            <a:xfrm>
              <a:off x="0" y="1752930"/>
              <a:ext cx="56314" cy="226002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ker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</a:p>
          </p:txBody>
        </p:sp>
        <p:sp>
          <p:nvSpPr>
            <p:cNvPr id="21" name="Shape 1493">
              <a:extLst>
                <a:ext uri="{FF2B5EF4-FFF2-40B4-BE49-F238E27FC236}">
                  <a16:creationId xmlns:a16="http://schemas.microsoft.com/office/drawing/2014/main" id="{C0A1FA51-C085-152F-6E61-4580026F25F8}"/>
                </a:ext>
              </a:extLst>
            </p:cNvPr>
            <p:cNvSpPr/>
            <p:nvPr/>
          </p:nvSpPr>
          <p:spPr>
            <a:xfrm>
              <a:off x="330" y="312928"/>
              <a:ext cx="4739005" cy="1477010"/>
            </a:xfrm>
            <a:custGeom>
              <a:avLst/>
              <a:gdLst/>
              <a:ahLst/>
              <a:cxnLst/>
              <a:rect l="0" t="0" r="0" b="0"/>
              <a:pathLst>
                <a:path w="4739005" h="1477010">
                  <a:moveTo>
                    <a:pt x="0" y="1477010"/>
                  </a:moveTo>
                  <a:lnTo>
                    <a:pt x="4739005" y="1477010"/>
                  </a:lnTo>
                  <a:lnTo>
                    <a:pt x="473900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rnd" cmpd="sng" algn="ctr">
              <a:solidFill>
                <a:srgbClr val="56BA60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anose="020B0603020202020204"/>
              </a:endParaRPr>
            </a:p>
          </p:txBody>
        </p:sp>
        <p:pic>
          <p:nvPicPr>
            <p:cNvPr id="22" name="Picture 20">
              <a:extLst>
                <a:ext uri="{FF2B5EF4-FFF2-40B4-BE49-F238E27FC236}">
                  <a16:creationId xmlns:a16="http://schemas.microsoft.com/office/drawing/2014/main" id="{AD137C23-F363-9A9D-C2F4-1C974E52E10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375230" y="427228"/>
              <a:ext cx="914400" cy="1191260"/>
            </a:xfrm>
            <a:prstGeom prst="rect">
              <a:avLst/>
            </a:prstGeom>
          </p:spPr>
        </p:pic>
        <p:pic>
          <p:nvPicPr>
            <p:cNvPr id="23" name="Picture 21">
              <a:extLst>
                <a:ext uri="{FF2B5EF4-FFF2-40B4-BE49-F238E27FC236}">
                  <a16:creationId xmlns:a16="http://schemas.microsoft.com/office/drawing/2014/main" id="{8BBF46D8-1B06-F55B-04FA-820462D5B94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17930" y="427227"/>
              <a:ext cx="1143000" cy="1193165"/>
            </a:xfrm>
            <a:prstGeom prst="rect">
              <a:avLst/>
            </a:prstGeom>
          </p:spPr>
        </p:pic>
        <p:sp>
          <p:nvSpPr>
            <p:cNvPr id="24" name="Shape 37789">
              <a:extLst>
                <a:ext uri="{FF2B5EF4-FFF2-40B4-BE49-F238E27FC236}">
                  <a16:creationId xmlns:a16="http://schemas.microsoft.com/office/drawing/2014/main" id="{F1701B80-7572-7FC5-C12F-047D270C332C}"/>
                </a:ext>
              </a:extLst>
            </p:cNvPr>
            <p:cNvSpPr/>
            <p:nvPr/>
          </p:nvSpPr>
          <p:spPr>
            <a:xfrm>
              <a:off x="3562680" y="427228"/>
              <a:ext cx="979805" cy="1257300"/>
            </a:xfrm>
            <a:custGeom>
              <a:avLst/>
              <a:gdLst/>
              <a:ahLst/>
              <a:cxnLst/>
              <a:rect l="0" t="0" r="0" b="0"/>
              <a:pathLst>
                <a:path w="979805" h="1257300">
                  <a:moveTo>
                    <a:pt x="0" y="0"/>
                  </a:moveTo>
                  <a:lnTo>
                    <a:pt x="979805" y="0"/>
                  </a:lnTo>
                  <a:lnTo>
                    <a:pt x="979805" y="1257300"/>
                  </a:lnTo>
                  <a:lnTo>
                    <a:pt x="0" y="12573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0" cap="rnd">
              <a:noFill/>
              <a:miter lim="127000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anose="020B0603020202020204"/>
              </a:endParaRPr>
            </a:p>
          </p:txBody>
        </p:sp>
        <p:sp>
          <p:nvSpPr>
            <p:cNvPr id="25" name="Shape 1497">
              <a:extLst>
                <a:ext uri="{FF2B5EF4-FFF2-40B4-BE49-F238E27FC236}">
                  <a16:creationId xmlns:a16="http://schemas.microsoft.com/office/drawing/2014/main" id="{325E4EF2-D256-48BD-629D-95865CF51EF5}"/>
                </a:ext>
              </a:extLst>
            </p:cNvPr>
            <p:cNvSpPr/>
            <p:nvPr/>
          </p:nvSpPr>
          <p:spPr>
            <a:xfrm>
              <a:off x="3562680" y="427228"/>
              <a:ext cx="979805" cy="1257300"/>
            </a:xfrm>
            <a:custGeom>
              <a:avLst/>
              <a:gdLst/>
              <a:ahLst/>
              <a:cxnLst/>
              <a:rect l="0" t="0" r="0" b="0"/>
              <a:pathLst>
                <a:path w="979805" h="1257300">
                  <a:moveTo>
                    <a:pt x="0" y="1257300"/>
                  </a:moveTo>
                  <a:lnTo>
                    <a:pt x="979805" y="1257300"/>
                  </a:lnTo>
                  <a:lnTo>
                    <a:pt x="97980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ap="rnd" cmpd="sng" algn="ctr">
              <a:solidFill>
                <a:srgbClr val="328FC8"/>
              </a:solidFill>
              <a:prstDash val="solid"/>
              <a:miter lim="127000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Trebuchet MS" panose="020B0603020202020204"/>
              </a:endParaRPr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id="{B14B4ECD-2158-2F5A-6D2F-947AD5E2EA4E}"/>
                </a:ext>
              </a:extLst>
            </p:cNvPr>
            <p:cNvSpPr/>
            <p:nvPr/>
          </p:nvSpPr>
          <p:spPr>
            <a:xfrm>
              <a:off x="3668852" y="519303"/>
              <a:ext cx="45808" cy="20645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b="1" kern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endParaRPr lang="en-US" sz="1200" ker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CBF99569-E466-D754-009A-8CDFB3B92936}"/>
                </a:ext>
              </a:extLst>
            </p:cNvPr>
            <p:cNvSpPr/>
            <p:nvPr/>
          </p:nvSpPr>
          <p:spPr>
            <a:xfrm>
              <a:off x="3868496" y="860679"/>
              <a:ext cx="535918" cy="20645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b="1" kern="0">
                  <a:solidFill>
                    <a:srgbClr val="000000"/>
                  </a:solidFill>
                  <a:ea typeface="Calibri" panose="020F0502020204030204" pitchFamily="34" charset="0"/>
                </a:rPr>
                <a:t>LOGO </a:t>
              </a:r>
              <a:endParaRPr lang="en-US" sz="1200" ker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9BBFD4C7-DF44-AF6E-1E9E-F12FCD57AB09}"/>
                </a:ext>
              </a:extLst>
            </p:cNvPr>
            <p:cNvSpPr/>
            <p:nvPr/>
          </p:nvSpPr>
          <p:spPr>
            <a:xfrm>
              <a:off x="3853256" y="1072515"/>
              <a:ext cx="528418" cy="20645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b="1" kern="0">
                  <a:solidFill>
                    <a:srgbClr val="000000"/>
                  </a:solidFill>
                  <a:ea typeface="Calibri" panose="020F0502020204030204" pitchFamily="34" charset="0"/>
                </a:rPr>
                <a:t>ŠKOLE</a:t>
              </a:r>
              <a:endParaRPr lang="en-US" sz="1200" ker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24B2899E-AE6C-EC79-5382-3DF19B48387A}"/>
                </a:ext>
              </a:extLst>
            </p:cNvPr>
            <p:cNvSpPr/>
            <p:nvPr/>
          </p:nvSpPr>
          <p:spPr>
            <a:xfrm>
              <a:off x="4251020" y="1072515"/>
              <a:ext cx="45808" cy="20645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>
              <a:no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sz="1200" b="1" kern="0">
                  <a:solidFill>
                    <a:srgbClr val="000000"/>
                  </a:solidFill>
                  <a:ea typeface="Calibri" panose="020F0502020204030204" pitchFamily="34" charset="0"/>
                </a:rPr>
                <a:t> </a:t>
              </a:r>
              <a:endParaRPr lang="en-US" sz="1200" ker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pic>
          <p:nvPicPr>
            <p:cNvPr id="30" name="Picture 28">
              <a:extLst>
                <a:ext uri="{FF2B5EF4-FFF2-40B4-BE49-F238E27FC236}">
                  <a16:creationId xmlns:a16="http://schemas.microsoft.com/office/drawing/2014/main" id="{B15CDBDF-8376-3C26-6693-829F719D3CB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79730" y="419608"/>
              <a:ext cx="685800" cy="1186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599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8600" y="850966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200" b="1" dirty="0"/>
              <a:t>Zavod za školstvo </a:t>
            </a:r>
          </a:p>
          <a:p>
            <a:pPr algn="ctr"/>
            <a:r>
              <a:rPr lang="sr-Latn-ME" sz="1200" b="1" dirty="0"/>
              <a:t>Crna Gora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09809"/>
            <a:ext cx="8598889" cy="52433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sr-Latn-ME" sz="2400" b="1" dirty="0">
              <a:solidFill>
                <a:srgbClr val="FF0000"/>
              </a:solidFill>
              <a:latin typeface="Lato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2800" b="1" i="0" u="none" strike="noStrike" kern="1200" cap="none" spc="0" normalizeH="0" baseline="0" noProof="0" dirty="0">
                <a:ln>
                  <a:noFill/>
                </a:ln>
                <a:solidFill>
                  <a:srgbClr val="85C225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Cilj programa:</a:t>
            </a:r>
            <a:r>
              <a:rPr kumimoji="0" lang="sr-ME" sz="28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 ugradnja vaspitanja i obrazovanja za zaštitu životne sredine u sve segmente vaspitno-obrazovnog sistema i svakodnevni život </a:t>
            </a:r>
            <a:r>
              <a:rPr kumimoji="0" lang="sr-M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djece</a:t>
            </a:r>
            <a:r>
              <a:rPr lang="en-US" sz="2800" dirty="0" smtClean="0">
                <a:solidFill>
                  <a:srgbClr val="504F53"/>
                </a:solidFill>
                <a:highlight>
                  <a:srgbClr val="FFFFFF"/>
                </a:highlight>
                <a:latin typeface="Lato" pitchFamily="34"/>
              </a:rPr>
              <a:t>,</a:t>
            </a:r>
            <a:r>
              <a:rPr kumimoji="0" lang="sr-M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učenika </a:t>
            </a:r>
            <a:r>
              <a:rPr kumimoji="0" lang="sr-ME" sz="28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i mladih te svih ostalih koji su uključeni u program  </a:t>
            </a:r>
            <a:r>
              <a:rPr kumimoji="0" lang="sr-M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Eko</a:t>
            </a:r>
            <a:r>
              <a:rPr kumimoji="0" lang="sr-Latn-M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-</a:t>
            </a:r>
            <a:r>
              <a:rPr kumimoji="0" lang="sr-M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škole</a:t>
            </a:r>
            <a:r>
              <a:rPr kumimoji="0" lang="sr-ME" sz="28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2800" b="1" i="0" u="none" strike="noStrike" kern="1200" cap="none" spc="0" normalizeH="0" baseline="0" noProof="0" dirty="0">
                <a:ln>
                  <a:noFill/>
                </a:ln>
                <a:solidFill>
                  <a:srgbClr val="85C225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Zadatak:</a:t>
            </a:r>
            <a:r>
              <a:rPr kumimoji="0" lang="sr-ME" sz="28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 razvijanje svijesti učenika  po  pitanju zaštite životne sredine i osposobljavanje istih za donošenje odluka o razvoju društva u budućnosti.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2800" b="1" i="0" u="none" strike="noStrike" kern="1200" cap="none" spc="0" normalizeH="0" baseline="0" noProof="0" dirty="0">
                <a:ln>
                  <a:noFill/>
                </a:ln>
                <a:solidFill>
                  <a:srgbClr val="85C225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Status Eko škole</a:t>
            </a:r>
            <a:r>
              <a:rPr kumimoji="0" lang="sr-ME" sz="28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: </a:t>
            </a:r>
            <a:r>
              <a:rPr kumimoji="0" lang="sr-ME" sz="26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vaspitno-obrazovne ustanove koje ispune postavljene kriterijume i koje brigu za životnu sredinu promovišu kao trajnu vrijednost i način života, dobijaju povelju o statusu Međunarodne Eko škole i zelenu zastavu sa znakom Eko škole. </a:t>
            </a:r>
            <a:endParaRPr kumimoji="0" lang="sr-Latn-ME" sz="2600" b="0" i="0" u="none" strike="noStrike" kern="1200" cap="none" spc="0" normalizeH="0" baseline="0" noProof="0" dirty="0">
              <a:ln>
                <a:noFill/>
              </a:ln>
              <a:solidFill>
                <a:srgbClr val="504F53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26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Ovo prestižno međunarodno priznanje dodjeljuje se na dvije </a:t>
            </a:r>
            <a:r>
              <a:rPr kumimoji="0" lang="sr-ME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godine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sprovo</a:t>
            </a:r>
            <a:r>
              <a:rPr lang="sr-Latn-ME" sz="2600" dirty="0" smtClean="0">
                <a:solidFill>
                  <a:srgbClr val="504F53"/>
                </a:solidFill>
                <a:highlight>
                  <a:srgbClr val="FFFFFF"/>
                </a:highlight>
                <a:latin typeface="Lato" pitchFamily="34"/>
              </a:rPr>
              <a:t>đenja programa Eko škole.</a:t>
            </a:r>
            <a:r>
              <a:rPr kumimoji="0" lang="sr-ME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endParaRPr kumimoji="0" lang="sr-ME" sz="2600" b="0" i="0" u="none" strike="noStrike" kern="1200" cap="none" spc="0" normalizeH="0" baseline="0" noProof="0" dirty="0">
              <a:ln>
                <a:noFill/>
              </a:ln>
              <a:solidFill>
                <a:srgbClr val="504F53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0" indent="0">
              <a:buNone/>
            </a:pPr>
            <a:endParaRPr lang="sr-Latn-M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1771474"/>
            <a:ext cx="8610600" cy="4781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r-Latn-ME" sz="1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1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KO-ŠKOLA &quot;BRAĆA LABUDOVIĆ&quot; – Aktivnosti programa Eko-škole">
            <a:extLst>
              <a:ext uri="{FF2B5EF4-FFF2-40B4-BE49-F238E27FC236}">
                <a16:creationId xmlns:a16="http://schemas.microsoft.com/office/drawing/2014/main" id="{EE739E7D-3890-62F7-89C7-0BBF78FE7E7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177323" y="380999"/>
            <a:ext cx="6863477" cy="517048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05" name="Text Placeholder 3">
            <a:extLst>
              <a:ext uri="{FF2B5EF4-FFF2-40B4-BE49-F238E27FC236}">
                <a16:creationId xmlns:a16="http://schemas.microsoft.com/office/drawing/2014/main" id="{D6CFCD06-06B6-4CBC-62AF-78E18EEAA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0" y="5734050"/>
            <a:ext cx="5486400" cy="804862"/>
          </a:xfrm>
        </p:spPr>
        <p:txBody>
          <a:bodyPr>
            <a:normAutofit/>
          </a:bodyPr>
          <a:lstStyle/>
          <a:p>
            <a:r>
              <a:rPr lang="sr-Latn-ME" sz="2800" b="1" dirty="0"/>
              <a:t>STALNI PANO-PRIMJER</a:t>
            </a:r>
            <a:endParaRPr lang="en-US" sz="2800" b="1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394C9328-91BB-927C-7B8E-969F1318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1F52282-4D49-4DCD-A963-4A57E062804A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86181" y="848144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200" b="1" dirty="0"/>
              <a:t>Zavod za školstvo </a:t>
            </a:r>
          </a:p>
          <a:p>
            <a:pPr algn="ctr"/>
            <a:r>
              <a:rPr lang="sr-Latn-ME" sz="1200" b="1" dirty="0"/>
              <a:t>Crna Gora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09809"/>
            <a:ext cx="4062019" cy="5388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19" y="2209800"/>
            <a:ext cx="5081981" cy="3505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01DF0E-8751-AC27-11C2-307C3558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1D9E42D2-0EBB-D7E7-BF8B-BB52E0CB3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44" y="1814553"/>
            <a:ext cx="8229600" cy="4525963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Određivanje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Znaka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(Loga)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Najčešće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nivou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raspiše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konkurs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među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učenicima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za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idejno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rješenje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znaka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može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kulturno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graditeljska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baštine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mjesta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istorijski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znak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zaštićena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biljna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životinjska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vrsta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tog područja,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biljna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sr-Latn-ME" sz="1800" dirty="0" smtClean="0">
                <a:solidFill>
                  <a:prstClr val="black"/>
                </a:solidFill>
                <a:latin typeface="Trebuchet MS" panose="020B0603020202020204"/>
              </a:rPr>
              <a:t>vrsta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kojoj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lang="sr-Latn-ME" sz="1800" dirty="0" smtClean="0">
                <a:solidFill>
                  <a:prstClr val="black"/>
                </a:solidFill>
                <a:latin typeface="Trebuchet MS" panose="020B0603020202020204"/>
              </a:rPr>
              <a:t>grad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poznat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reljefno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obilježje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kraja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Poželjno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da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znak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jednostavniji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može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lakše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kompjuterom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prenijeti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dokumente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nakon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dobije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status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Ekoškole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C0B63C96-83C8-BDF2-D477-8DBE05E2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32</a:t>
            </a:fld>
            <a:endParaRPr lang="en-US" dirty="0"/>
          </a:p>
        </p:txBody>
      </p:sp>
      <p:pic>
        <p:nvPicPr>
          <p:cNvPr id="5122" name="Picture 2" descr="лого и слоган ЕКО-програма">
            <a:extLst>
              <a:ext uri="{FF2B5EF4-FFF2-40B4-BE49-F238E27FC236}">
                <a16:creationId xmlns:a16="http://schemas.microsoft.com/office/drawing/2014/main" id="{E23C4664-C225-510A-E7D8-9F8E5E49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4052456"/>
            <a:ext cx="5707149" cy="21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ko škola &quot;Kekec&quot;">
            <a:extLst>
              <a:ext uri="{FF2B5EF4-FFF2-40B4-BE49-F238E27FC236}">
                <a16:creationId xmlns:a16="http://schemas.microsoft.com/office/drawing/2014/main" id="{17E4385C-D49A-D960-D881-A6A9121E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5" y="4175327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4C6D34F-8951-CCC6-8375-80F5A994EB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5" t="8384" r="27125" b="36925"/>
          <a:stretch/>
        </p:blipFill>
        <p:spPr bwMode="auto">
          <a:xfrm>
            <a:off x="4505097" y="4216612"/>
            <a:ext cx="2324100" cy="1995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95">
            <a:extLst>
              <a:ext uri="{FF2B5EF4-FFF2-40B4-BE49-F238E27FC236}">
                <a16:creationId xmlns:a16="http://schemas.microsoft.com/office/drawing/2014/main" id="{4AA80046-09F4-CB84-AF23-8EAC5142E33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884539" y="4077534"/>
            <a:ext cx="20478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Čuvar mesta za sadržaj 5" descr="Slika na kojoj se nalazi tekst, rukopis, Oglasna tabla, Papirni proizvod&#10;&#10;Opis je automatski generisan">
            <a:extLst>
              <a:ext uri="{FF2B5EF4-FFF2-40B4-BE49-F238E27FC236}">
                <a16:creationId xmlns:a16="http://schemas.microsoft.com/office/drawing/2014/main" id="{F1C2E3BF-02D9-FAAD-6788-40112A3FB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9" r="8999"/>
          <a:stretch/>
        </p:blipFill>
        <p:spPr>
          <a:xfrm>
            <a:off x="3957993" y="838200"/>
            <a:ext cx="4995989" cy="4724400"/>
          </a:xfrm>
          <a:prstGeom prst="rect">
            <a:avLst/>
          </a:prstGeom>
          <a:noFill/>
        </p:spPr>
      </p:pic>
      <p:sp>
        <p:nvSpPr>
          <p:cNvPr id="31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A11F68-D415-023B-BD0E-ACEDEAE2F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3805593" cy="4809562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indent="-228600">
              <a:lnSpc>
                <a:spcPct val="90000"/>
              </a:lnSpc>
            </a:pPr>
            <a:r>
              <a:rPr lang="en-US" b="1" dirty="0"/>
              <a:t>PROMJENJIVI PANO </a:t>
            </a:r>
          </a:p>
          <a:p>
            <a:pPr marL="114300" indent="0">
              <a:lnSpc>
                <a:spcPct val="90000"/>
              </a:lnSpc>
              <a:buNone/>
            </a:pPr>
            <a:endParaRPr lang="sr-Latn-ME" b="1" dirty="0"/>
          </a:p>
          <a:p>
            <a:pPr marL="114300" indent="0">
              <a:lnSpc>
                <a:spcPct val="90000"/>
              </a:lnSpc>
              <a:buNone/>
            </a:pPr>
            <a:r>
              <a:rPr lang="en-US" b="1" dirty="0" err="1"/>
              <a:t>Postavlja</a:t>
            </a:r>
            <a:r>
              <a:rPr lang="en-US" b="1" dirty="0"/>
              <a:t> se </a:t>
            </a:r>
            <a:r>
              <a:rPr lang="en-US" b="1" dirty="0" err="1"/>
              <a:t>neposredno</a:t>
            </a:r>
            <a:r>
              <a:rPr lang="en-US" b="1" dirty="0"/>
              <a:t> </a:t>
            </a:r>
            <a:r>
              <a:rPr lang="en-US" b="1" dirty="0" err="1"/>
              <a:t>uz</a:t>
            </a:r>
            <a:r>
              <a:rPr lang="en-US" b="1" dirty="0"/>
              <a:t> </a:t>
            </a:r>
            <a:r>
              <a:rPr lang="en-US" b="1" dirty="0" err="1"/>
              <a:t>stalni</a:t>
            </a:r>
            <a:r>
              <a:rPr lang="en-US" b="1" dirty="0"/>
              <a:t> </a:t>
            </a:r>
            <a:r>
              <a:rPr lang="en-US" b="1" dirty="0" err="1"/>
              <a:t>pano</a:t>
            </a:r>
            <a:r>
              <a:rPr lang="en-US" b="1" dirty="0"/>
              <a:t>, a </a:t>
            </a:r>
            <a:r>
              <a:rPr lang="en-US" b="1" dirty="0" err="1"/>
              <a:t>svrha</a:t>
            </a:r>
            <a:r>
              <a:rPr lang="en-US" b="1" dirty="0"/>
              <a:t> mu je: </a:t>
            </a:r>
            <a:r>
              <a:rPr lang="en-US" b="1" dirty="0" err="1"/>
              <a:t>izvještavanje</a:t>
            </a:r>
            <a:r>
              <a:rPr lang="en-US" b="1" dirty="0"/>
              <a:t> o </a:t>
            </a:r>
            <a:r>
              <a:rPr lang="en-US" b="1" dirty="0" err="1"/>
              <a:t>svim</a:t>
            </a:r>
            <a:r>
              <a:rPr lang="en-US" b="1" dirty="0"/>
              <a:t> </a:t>
            </a:r>
            <a:r>
              <a:rPr lang="en-US" b="1" dirty="0" err="1"/>
              <a:t>mjerenjima</a:t>
            </a:r>
            <a:r>
              <a:rPr lang="en-US" b="1" dirty="0"/>
              <a:t>, </a:t>
            </a:r>
            <a:r>
              <a:rPr lang="en-US" b="1" dirty="0" err="1"/>
              <a:t>sprovedenim</a:t>
            </a:r>
            <a:r>
              <a:rPr lang="en-US" b="1" dirty="0"/>
              <a:t> </a:t>
            </a:r>
            <a:r>
              <a:rPr lang="en-US" b="1" dirty="0" err="1"/>
              <a:t>akcijama</a:t>
            </a:r>
            <a:r>
              <a:rPr lang="en-US" b="1" dirty="0"/>
              <a:t>, </a:t>
            </a:r>
            <a:r>
              <a:rPr lang="en-US" b="1" dirty="0" err="1"/>
              <a:t>anketama</a:t>
            </a:r>
            <a:r>
              <a:rPr lang="en-US" b="1" dirty="0"/>
              <a:t>, </a:t>
            </a:r>
            <a:r>
              <a:rPr lang="en-US" b="1" dirty="0" err="1"/>
              <a:t>fotografije</a:t>
            </a:r>
            <a:r>
              <a:rPr lang="en-US" b="1" dirty="0"/>
              <a:t> </a:t>
            </a:r>
            <a:r>
              <a:rPr lang="en-US" b="1" dirty="0" err="1"/>
              <a:t>učenika</a:t>
            </a:r>
            <a:r>
              <a:rPr lang="en-US" b="1" dirty="0"/>
              <a:t> u </a:t>
            </a:r>
            <a:r>
              <a:rPr lang="en-US" b="1" dirty="0" err="1"/>
              <a:t>akcijama</a:t>
            </a:r>
            <a:r>
              <a:rPr lang="en-US" b="1" dirty="0"/>
              <a:t>, </a:t>
            </a:r>
            <a:r>
              <a:rPr lang="en-US" b="1" dirty="0" err="1"/>
              <a:t>tekstovi</a:t>
            </a:r>
            <a:r>
              <a:rPr lang="en-US" b="1" dirty="0"/>
              <a:t> </a:t>
            </a:r>
            <a:r>
              <a:rPr lang="en-US" b="1" dirty="0" err="1"/>
              <a:t>iz</a:t>
            </a:r>
            <a:r>
              <a:rPr lang="en-US" b="1" dirty="0"/>
              <a:t> </a:t>
            </a:r>
            <a:r>
              <a:rPr lang="en-US" b="1" dirty="0" err="1"/>
              <a:t>novina</a:t>
            </a:r>
            <a:r>
              <a:rPr lang="en-US" b="1" dirty="0"/>
              <a:t>, </a:t>
            </a:r>
            <a:r>
              <a:rPr lang="en-US" b="1" dirty="0" err="1"/>
              <a:t>intervju</a:t>
            </a:r>
            <a:r>
              <a:rPr lang="en-US" b="1" dirty="0"/>
              <a:t> s </a:t>
            </a:r>
            <a:r>
              <a:rPr lang="en-US" b="1" dirty="0" err="1"/>
              <a:t>učenicima</a:t>
            </a:r>
            <a:r>
              <a:rPr lang="en-US" b="1" dirty="0"/>
              <a:t> koji </a:t>
            </a:r>
            <a:r>
              <a:rPr lang="en-US" b="1" dirty="0" err="1"/>
              <a:t>su</a:t>
            </a:r>
            <a:r>
              <a:rPr lang="en-US" b="1" dirty="0"/>
              <a:t> u </a:t>
            </a:r>
            <a:r>
              <a:rPr lang="en-US" b="1" dirty="0" err="1"/>
              <a:t>eko-patroli</a:t>
            </a:r>
            <a:r>
              <a:rPr lang="en-US" b="1" dirty="0"/>
              <a:t>, </a:t>
            </a:r>
            <a:r>
              <a:rPr lang="en-US" b="1" dirty="0" err="1"/>
              <a:t>osvrt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rezultate</a:t>
            </a:r>
            <a:r>
              <a:rPr lang="en-US" b="1" dirty="0"/>
              <a:t> </a:t>
            </a:r>
            <a:r>
              <a:rPr lang="en-US" b="1" dirty="0" err="1"/>
              <a:t>mjerenja</a:t>
            </a:r>
            <a:r>
              <a:rPr lang="en-US" b="1" dirty="0"/>
              <a:t>, </a:t>
            </a:r>
            <a:r>
              <a:rPr lang="en-US" b="1" dirty="0" err="1"/>
              <a:t>polugodišnji</a:t>
            </a:r>
            <a:r>
              <a:rPr lang="en-US" b="1" dirty="0"/>
              <a:t> </a:t>
            </a:r>
            <a:r>
              <a:rPr lang="en-US" b="1" dirty="0" err="1"/>
              <a:t>izvještaji</a:t>
            </a:r>
            <a:r>
              <a:rPr lang="en-US" b="1" dirty="0"/>
              <a:t>  o </a:t>
            </a:r>
            <a:r>
              <a:rPr lang="en-US" b="1" dirty="0" err="1"/>
              <a:t>postignutom</a:t>
            </a:r>
            <a:r>
              <a:rPr lang="en-US" b="1" dirty="0"/>
              <a:t>, </a:t>
            </a:r>
            <a:r>
              <a:rPr lang="en-US" b="1" dirty="0" err="1"/>
              <a:t>obilježavanje</a:t>
            </a:r>
            <a:r>
              <a:rPr lang="en-US" b="1" dirty="0"/>
              <a:t> </a:t>
            </a:r>
            <a:r>
              <a:rPr lang="en-US" b="1" dirty="0" err="1"/>
              <a:t>prigodnih</a:t>
            </a:r>
            <a:r>
              <a:rPr lang="en-US" b="1" dirty="0"/>
              <a:t> </a:t>
            </a:r>
            <a:r>
              <a:rPr lang="en-US" b="1" dirty="0" err="1"/>
              <a:t>datuma</a:t>
            </a:r>
            <a:r>
              <a:rPr lang="en-US" b="1" dirty="0"/>
              <a:t>, </a:t>
            </a:r>
            <a:r>
              <a:rPr lang="en-US" b="1" dirty="0" err="1"/>
              <a:t>organizacija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utisci</a:t>
            </a:r>
            <a:r>
              <a:rPr lang="en-US" b="1" dirty="0"/>
              <a:t>  s </a:t>
            </a:r>
            <a:r>
              <a:rPr lang="en-US" b="1" dirty="0" err="1"/>
              <a:t>Projektnog</a:t>
            </a:r>
            <a:r>
              <a:rPr lang="en-US" b="1" dirty="0"/>
              <a:t> dana. </a:t>
            </a:r>
          </a:p>
          <a:p>
            <a:pPr indent="-228600">
              <a:lnSpc>
                <a:spcPct val="90000"/>
              </a:lnSpc>
            </a:pPr>
            <a:endParaRPr lang="en-US" b="1" dirty="0"/>
          </a:p>
        </p:txBody>
      </p:sp>
      <p:sp>
        <p:nvSpPr>
          <p:cNvPr id="4" name="Čuvar mesta za broj slajda 3" hidden="1">
            <a:extLst>
              <a:ext uri="{FF2B5EF4-FFF2-40B4-BE49-F238E27FC236}">
                <a16:creationId xmlns:a16="http://schemas.microsoft.com/office/drawing/2014/main" id="{C0436CB4-58E1-74C4-5772-8492A22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1F52282-4D49-4DCD-A963-4A57E062804A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F187ED-1750-5C39-FCB2-2FC59DC4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2BAB3685-AD2F-31E9-0674-CDA62E45C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PROJEKTNI DAN EKO ŠKOLE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Projektni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dan 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koji dan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godini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po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odluci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Odbora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Eko-škole,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učenici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predstavljaju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program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rad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široj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javnosti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roditeljima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pozvanima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predstavnicima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lokalne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uprave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ostalima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Način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organizacije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propisan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iskustva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govore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najbolje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organizovati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radionički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tip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nastave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Tog dana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nastavni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predmeti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podređeni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području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 Eko-škole.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Dogovor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odluku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organizaciji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radionica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nastavnih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sr-Latn-ME" sz="1800" dirty="0" smtClean="0">
                <a:solidFill>
                  <a:srgbClr val="0070C0"/>
                </a:solidFill>
                <a:latin typeface="Trebuchet MS" panose="020B0603020202020204"/>
              </a:rPr>
              <a:t>časova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donosi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Nastavničko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vijeće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potvrđuje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Odbor Eko-škole (u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dokumentaciji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mora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postojati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pisani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trag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ovoj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odluci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Najbolje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javno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oglasiti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nazive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radionica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omogućiti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učenicima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da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svojim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sklonostima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sposobnostima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učestvuju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pojedinim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radionicama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organizaciju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pripremu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realizaciju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radionica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javnu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prezentaciju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predavanje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poželjno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više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uključiti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roditelje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</a:t>
            </a:r>
            <a:endParaRPr kumimoji="0" lang="sr-Latn-M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Zajedničke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radionice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daju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vrhunske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rezultate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 </a:t>
            </a:r>
            <a:endParaRPr kumimoji="0" lang="sr-Latn-M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Sve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aktivnosti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potrebno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dokumentovati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dokumentacija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video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audio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zapis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školske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novine,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dnevne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novine). 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80100C68-7681-53D5-626B-6F41D893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28220" y="848145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200" b="1" dirty="0"/>
              <a:t>Zavod za školstvo </a:t>
            </a:r>
          </a:p>
          <a:p>
            <a:pPr algn="ctr"/>
            <a:r>
              <a:rPr lang="sr-Latn-ME" sz="1200" b="1" dirty="0"/>
              <a:t>Crna Gora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620" y="1524000"/>
            <a:ext cx="8229600" cy="4816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ME" sz="2400" b="1" dirty="0">
                <a:solidFill>
                  <a:srgbClr val="FF0000"/>
                </a:solidFill>
              </a:rPr>
              <a:t>7. KORAK: Izrada </a:t>
            </a:r>
            <a:r>
              <a:rPr lang="sr-Latn-ME" sz="2400" b="1" dirty="0" smtClean="0">
                <a:solidFill>
                  <a:srgbClr val="FF0000"/>
                </a:solidFill>
              </a:rPr>
              <a:t>Eko-koda (</a:t>
            </a:r>
            <a:r>
              <a:rPr lang="sr-Latn-ME" sz="2400" b="1" dirty="0">
                <a:solidFill>
                  <a:srgbClr val="FF0000"/>
                </a:solidFill>
              </a:rPr>
              <a:t>kodeksa) škole</a:t>
            </a:r>
          </a:p>
          <a:p>
            <a:pPr marL="0" indent="0">
              <a:buNone/>
            </a:pPr>
            <a:endParaRPr lang="sr-Latn-ME" sz="24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ME" sz="2400" dirty="0">
                <a:latin typeface="Lato" panose="020F0502020204030203"/>
              </a:rPr>
              <a:t>Eko-kod i logo su istaknuti na stalnom panou, internet strani</a:t>
            </a:r>
            <a:r>
              <a:rPr lang="en-US" sz="2400" dirty="0">
                <a:latin typeface="Lato" panose="020F0502020204030203"/>
              </a:rPr>
              <a:t>ci</a:t>
            </a:r>
            <a:r>
              <a:rPr lang="sr-Latn-ME" sz="2400" dirty="0">
                <a:latin typeface="Lato" panose="020F0502020204030203"/>
              </a:rPr>
              <a:t> i društvenim mrežama</a:t>
            </a:r>
          </a:p>
          <a:p>
            <a:pPr marL="0" indent="0">
              <a:buNone/>
            </a:pPr>
            <a:endParaRPr lang="sr-Latn-ME" sz="2400" dirty="0">
              <a:latin typeface="Lato" panose="020F0502020204030203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ME" sz="2400" dirty="0">
                <a:latin typeface="Lato" panose="020F0502020204030203"/>
              </a:rPr>
              <a:t>Eko-kod i logo su dio prijave za Zelenu zastavu. </a:t>
            </a:r>
          </a:p>
          <a:p>
            <a:pPr marL="0" indent="0">
              <a:buNone/>
            </a:pPr>
            <a:endParaRPr lang="sr-Latn-ME" sz="2400" dirty="0">
              <a:latin typeface="Lato" panose="020F0502020204030203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ME" sz="2400" b="1" dirty="0">
                <a:latin typeface="Lato" panose="020F0502020204030203"/>
              </a:rPr>
              <a:t>Sva dokumenta, događaji, Web i Fb stranice treba da sadrže logo Zavoda, Fondacije, Partnerstva za zelene škole i NVO ECOM.  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  <a:latin typeface="Lato" panose="020F0502020204030203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5D43BB-26F5-5068-8C4C-4486C8B6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72E2943C-EC43-442A-ACF9-92AB0512D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Korak 7:</a:t>
            </a:r>
            <a:r>
              <a:rPr lang="sr-Latn-ME" sz="2400" b="1" dirty="0">
                <a:solidFill>
                  <a:prstClr val="black"/>
                </a:solidFill>
                <a:latin typeface="Trebuchet MS" panose="020B0603020202020204"/>
              </a:rPr>
              <a:t>Izrada Eko kodeksa </a:t>
            </a:r>
            <a:r>
              <a:rPr lang="sr-Latn-ME" sz="2400" b="1" dirty="0" smtClean="0">
                <a:solidFill>
                  <a:prstClr val="black"/>
                </a:solidFill>
                <a:latin typeface="Trebuchet MS" panose="020B0603020202020204"/>
              </a:rPr>
              <a:t>škole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Izrada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eko-kodeksa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Eko-kodeks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predlažu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sastavljaju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učenici. </a:t>
            </a:r>
            <a:endParaRPr kumimoji="0" lang="sr-Latn-ME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sr-Latn-ME" sz="2400" dirty="0">
                <a:latin typeface="Trebuchet MS" panose="020B0603020202020204"/>
              </a:rPr>
              <a:t>R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aspisuje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konkurs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među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učenicima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učenici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času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razredne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nastave</a:t>
            </a:r>
            <a:r>
              <a:rPr kumimoji="0" lang="sr-Latn-ME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ili na</a:t>
            </a:r>
            <a:r>
              <a:rPr kumimoji="0" lang="sr-Latn-ME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časovima maternjeg jezika</a:t>
            </a:r>
            <a:r>
              <a:rPr kumimoji="0" lang="sr-Latn-ME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pismeno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daju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predloge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,</a:t>
            </a:r>
            <a:r>
              <a:rPr kumimoji="0" lang="sr-Latn-ME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predmentni nastavnik ili</a:t>
            </a:r>
            <a:r>
              <a:rPr kumimoji="0" lang="sr-Latn-ME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razredni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starešina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bira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najbolje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daje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lang="sr-Latn-ME" sz="2400" dirty="0" smtClean="0">
                <a:latin typeface="Trebuchet MS" panose="020B0603020202020204"/>
              </a:rPr>
              <a:t>žiriju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.</a:t>
            </a:r>
            <a:endParaRPr kumimoji="0" lang="sr-Latn-ME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Eko-kodeks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postavlja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središnji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glavni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pano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sve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školske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prostore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kako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bi bio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dostupan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svima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koji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uđu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školu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</a:rPr>
              <a:t>.</a:t>
            </a: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D01D0674-B84F-2BE2-C55F-B924B2ED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13A32E-D357-9345-EA09-BB079377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4542016A-D4AE-2A97-BCBC-D54AAB0C2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ME" dirty="0" smtClean="0"/>
          </a:p>
          <a:p>
            <a:endParaRPr lang="sr-Latn-ME" dirty="0"/>
          </a:p>
          <a:p>
            <a:pPr marL="0" indent="0">
              <a:buNone/>
            </a:pPr>
            <a:r>
              <a:rPr lang="sr-Latn-ME" dirty="0" smtClean="0"/>
              <a:t>                </a:t>
            </a:r>
            <a:r>
              <a:rPr lang="sr-Latn-ME" sz="3600" b="1" dirty="0" smtClean="0"/>
              <a:t>OSTVARENI KRITERIJUMI </a:t>
            </a:r>
          </a:p>
          <a:p>
            <a:pPr marL="0" indent="0">
              <a:buNone/>
            </a:pPr>
            <a:r>
              <a:rPr lang="sr-Latn-ME" sz="3600" b="1" dirty="0" smtClean="0"/>
              <a:t>  </a:t>
            </a:r>
            <a:r>
              <a:rPr lang="sr-Latn-ME" sz="5400" b="1" dirty="0" smtClean="0"/>
              <a:t>  </a:t>
            </a:r>
            <a:endParaRPr lang="sr-Latn-ME" b="1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F1BC36D1-83BC-FAB4-7EDD-A1B710DC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/>
              <a:t> </a:t>
            </a:r>
            <a:r>
              <a:rPr lang="sr-Latn-ME" dirty="0" smtClean="0"/>
              <a:t>   </a:t>
            </a:r>
            <a:r>
              <a:rPr lang="sr-Latn-ME" b="1" dirty="0" smtClean="0"/>
              <a:t>POKAZATELJ OSTVARENOSTI 1.KORAKA</a:t>
            </a:r>
          </a:p>
          <a:p>
            <a:endParaRPr lang="sr-Latn-ME" dirty="0"/>
          </a:p>
          <a:p>
            <a:r>
              <a:rPr lang="sr-Latn-ME" dirty="0" smtClean="0"/>
              <a:t>KONSTITUTIVNA SJEDNICA EKO ODBORA ŠKOLE</a:t>
            </a:r>
          </a:p>
          <a:p>
            <a:r>
              <a:rPr lang="sr-Latn-ME" dirty="0" smtClean="0"/>
              <a:t>ZAPISNIK PRVE KONSTITUTIVNE SJEDNICE </a:t>
            </a:r>
          </a:p>
          <a:p>
            <a:r>
              <a:rPr lang="sr-Latn-ME" dirty="0" smtClean="0"/>
              <a:t>FOTOGRAFIJE SA SASTANKA</a:t>
            </a:r>
          </a:p>
          <a:p>
            <a:r>
              <a:rPr lang="sr-Latn-ME" dirty="0" smtClean="0"/>
              <a:t>POPIS ČLANOVA EKO ODBORA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b="1" dirty="0" smtClean="0"/>
              <a:t>POKAZATELJ OSTVARENOSTI 2.KORAKA </a:t>
            </a:r>
          </a:p>
          <a:p>
            <a:pPr marL="0" indent="0">
              <a:buNone/>
            </a:pPr>
            <a:endParaRPr lang="sr-Latn-ME" b="1" dirty="0" smtClean="0"/>
          </a:p>
          <a:p>
            <a:r>
              <a:rPr lang="sr-Latn-ME" dirty="0" smtClean="0"/>
              <a:t>POPUNJENI OBRASCI </a:t>
            </a:r>
          </a:p>
          <a:p>
            <a:r>
              <a:rPr lang="sr-Latn-ME" dirty="0" smtClean="0"/>
              <a:t>,,OCJENA STANJA ŽIVOTNE SREDINE ,, I EVALUACIJA</a:t>
            </a:r>
          </a:p>
          <a:p>
            <a:r>
              <a:rPr lang="sr-Latn-ME" dirty="0" smtClean="0"/>
              <a:t>FOTOGRAFIJE ŠKOLE I OKOLINE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86181" y="848144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200" b="1" dirty="0"/>
              <a:t>Zavod za školstvo </a:t>
            </a:r>
          </a:p>
          <a:p>
            <a:pPr algn="ctr"/>
            <a:r>
              <a:rPr lang="sr-Latn-ME" sz="1200" b="1" dirty="0"/>
              <a:t>Crna Gora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44" y="2233526"/>
            <a:ext cx="8382000" cy="3810000"/>
          </a:xfrm>
        </p:spPr>
        <p:txBody>
          <a:bodyPr/>
          <a:lstStyle/>
          <a:p>
            <a:pPr marL="0" indent="0">
              <a:buNone/>
            </a:pPr>
            <a:endParaRPr lang="sr-Latn-ME" sz="2400" b="1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4" descr="EKO KODEKS EKO ŠKOLE “DRAGOLJUPČE” IZ DRAČIĆA – LUCIJA TASIĆ">
            <a:extLst>
              <a:ext uri="{FF2B5EF4-FFF2-40B4-BE49-F238E27FC236}">
                <a16:creationId xmlns:a16="http://schemas.microsoft.com/office/drawing/2014/main" id="{7AB31600-0E0D-6020-242E-0D79C6C7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 r="2" b="2"/>
          <a:stretch/>
        </p:blipFill>
        <p:spPr bwMode="auto">
          <a:xfrm>
            <a:off x="0" y="1309809"/>
            <a:ext cx="9069496" cy="5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8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r-Latn-ME" dirty="0" smtClean="0"/>
              <a:t>Urađen  </a:t>
            </a:r>
            <a:r>
              <a:rPr lang="sr-Latn-ME" b="1" dirty="0"/>
              <a:t>Pregled  trenutnog stanja  životne sredine </a:t>
            </a:r>
            <a:r>
              <a:rPr lang="sr-Latn-ME" dirty="0"/>
              <a:t>na osnovu kojeg se pravi plan rada za ekološke aktivnosti   koje treba da se realizuju u toku 2</a:t>
            </a:r>
            <a:r>
              <a:rPr lang="sr-Latn-ME" dirty="0" smtClean="0"/>
              <a:t> </a:t>
            </a:r>
            <a:r>
              <a:rPr lang="sr-Latn-ME" dirty="0"/>
              <a:t>godine, kako bi škola postala član međunarodnog projekta pod nazivom “Eko škole</a:t>
            </a:r>
            <a:r>
              <a:rPr lang="sr-Latn-ME" dirty="0" smtClean="0"/>
              <a:t>”.</a:t>
            </a:r>
          </a:p>
          <a:p>
            <a:r>
              <a:rPr lang="sr-Latn-ME" dirty="0" smtClean="0"/>
              <a:t>Upitnik </a:t>
            </a:r>
            <a:r>
              <a:rPr lang="sr-Latn-ME" dirty="0"/>
              <a:t>sa po 7 tema –oblasti </a:t>
            </a:r>
            <a:r>
              <a:rPr lang="sr-Latn-ME" dirty="0" smtClean="0"/>
              <a:t> </a:t>
            </a:r>
            <a:r>
              <a:rPr lang="sr-Latn-ME" dirty="0"/>
              <a:t>postavljen je </a:t>
            </a:r>
            <a:r>
              <a:rPr lang="sr-Latn-ME" dirty="0" smtClean="0"/>
              <a:t> </a:t>
            </a:r>
            <a:r>
              <a:rPr lang="sr-Latn-ME" dirty="0"/>
              <a:t>na kanalima </a:t>
            </a:r>
            <a:r>
              <a:rPr lang="sr-Latn-ME" dirty="0" smtClean="0"/>
              <a:t>platforme Teams </a:t>
            </a:r>
            <a:r>
              <a:rPr lang="sr-Latn-ME" dirty="0"/>
              <a:t>svim razredima škole u periodu od  </a:t>
            </a:r>
            <a:r>
              <a:rPr lang="sr-Latn-ME" dirty="0" smtClean="0"/>
              <a:t>10. </a:t>
            </a:r>
            <a:r>
              <a:rPr lang="sr-Latn-ME" dirty="0"/>
              <a:t>do 18 .septembra  pri čemu </a:t>
            </a:r>
            <a:r>
              <a:rPr lang="sr-Latn-ME" dirty="0" smtClean="0"/>
              <a:t>su ispunjavali isti  </a:t>
            </a:r>
            <a:r>
              <a:rPr lang="sr-Latn-ME" dirty="0"/>
              <a:t>učenici sa </a:t>
            </a:r>
            <a:r>
              <a:rPr lang="sr-Latn-ME" dirty="0" smtClean="0"/>
              <a:t>roditeljima .</a:t>
            </a:r>
          </a:p>
          <a:p>
            <a:r>
              <a:rPr lang="sr-Latn-ME" dirty="0" smtClean="0"/>
              <a:t>Anketu je popunilo 453 učenika</a:t>
            </a:r>
            <a:endParaRPr lang="en-US" dirty="0"/>
          </a:p>
          <a:p>
            <a:r>
              <a:rPr lang="sr-Latn-ME" dirty="0"/>
              <a:t>ANKETA pokazala da za 3 oblasti  životne sredine trebamo </a:t>
            </a:r>
            <a:r>
              <a:rPr lang="sr-Latn-ME" dirty="0" smtClean="0"/>
              <a:t>  </a:t>
            </a:r>
            <a:r>
              <a:rPr lang="sr-Latn-ME" dirty="0"/>
              <a:t>unaprijediti u naredne 2 godine kako </a:t>
            </a:r>
            <a:r>
              <a:rPr lang="sr-Latn-ME" dirty="0" smtClean="0"/>
              <a:t>bi </a:t>
            </a:r>
            <a:r>
              <a:rPr lang="sr-Latn-ME" dirty="0"/>
              <a:t>naša škola postala član međunarodnog projekta  “Eko škole” </a:t>
            </a:r>
            <a:r>
              <a:rPr lang="sr-Latn-ME" dirty="0" smtClean="0"/>
              <a:t>i </a:t>
            </a:r>
            <a:r>
              <a:rPr lang="sr-Latn-ME" dirty="0"/>
              <a:t>dobila  ZELENU ZASTAVU </a:t>
            </a:r>
            <a:r>
              <a:rPr lang="sr-Latn-ME" dirty="0" smtClean="0"/>
              <a:t>: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0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ME" b="1" dirty="0" smtClean="0"/>
              <a:t>POKAZATELJI OSTVARENOSTI 3.KORAKA</a:t>
            </a:r>
          </a:p>
          <a:p>
            <a:r>
              <a:rPr lang="sr-Latn-ME" sz="2800" dirty="0" smtClean="0"/>
              <a:t>IZRAĐEN DOKUMENT ŠKOLE ,,PLAN DJELOVANJA –AKCIONI PLAN ,, SA JASNO MJERLJIVIM ZADACIMA I CILJEVIMA S 3 TEME KOJE SU PROIZAŠLE IZ  REZULTATA ANKETE : </a:t>
            </a:r>
          </a:p>
          <a:p>
            <a:r>
              <a:rPr lang="sr-Latn-ME" sz="2800" b="1" dirty="0" smtClean="0"/>
              <a:t>UPRAVLJANJE OTPADOM</a:t>
            </a:r>
          </a:p>
          <a:p>
            <a:r>
              <a:rPr lang="sr-Latn-ME" b="1" dirty="0" smtClean="0"/>
              <a:t>ENERGIJA </a:t>
            </a:r>
            <a:endParaRPr lang="en-US" b="1" dirty="0" smtClean="0"/>
          </a:p>
          <a:p>
            <a:r>
              <a:rPr lang="sr-Latn-ME" sz="3000" b="1" dirty="0"/>
              <a:t>ŠKOLSKO DVORIŠTE </a:t>
            </a:r>
            <a:r>
              <a:rPr lang="sr-Latn-ME" sz="3000" b="1" dirty="0" smtClean="0"/>
              <a:t>–OBAVEZNA TEMA U EKO ŠKOLE CRNE GORE </a:t>
            </a:r>
          </a:p>
          <a:p>
            <a:r>
              <a:rPr lang="sr-Latn-ME" dirty="0" smtClean="0"/>
              <a:t>+ </a:t>
            </a:r>
            <a:r>
              <a:rPr lang="sr-Latn-ME" sz="2400" dirty="0" smtClean="0"/>
              <a:t>BILO KOJA EKOLOŠKA TEMA KOJA JE AKTUELNA ,ZANIMLJIVA I OSTVARLJIVA  IZ EKOLOŠKOG KALENDARA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b="1" dirty="0" smtClean="0"/>
              <a:t>PREDLOZI DATUMA DANA EKO -ŠKOLE:</a:t>
            </a:r>
          </a:p>
          <a:p>
            <a:endParaRPr lang="sr-Latn-ME" dirty="0" smtClean="0"/>
          </a:p>
          <a:p>
            <a:r>
              <a:rPr lang="sr-Latn-ME" dirty="0" smtClean="0"/>
              <a:t>18.MART –SVJETSKI DAN RECIKLAŽE</a:t>
            </a:r>
          </a:p>
          <a:p>
            <a:r>
              <a:rPr lang="sr-Latn-ME" dirty="0" smtClean="0"/>
              <a:t>22.APRIL-DAN PLANETE ZEMLJE</a:t>
            </a:r>
          </a:p>
          <a:p>
            <a:r>
              <a:rPr lang="sr-Latn-ME" dirty="0" smtClean="0"/>
              <a:t>26.APRIL- DAN OBNOVLJIVIH IZVORA ENERGIJE</a:t>
            </a:r>
          </a:p>
          <a:p>
            <a:r>
              <a:rPr lang="sr-Latn-ME" dirty="0" smtClean="0"/>
              <a:t>5.JUN – DAN ZAŠTITE ŽIVOTNE SREDINE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1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ME" sz="2800" dirty="0"/>
              <a:t>– </a:t>
            </a:r>
            <a:r>
              <a:rPr lang="sr-Latn-ME" sz="2800" b="1" dirty="0" smtClean="0"/>
              <a:t>U TOKU  </a:t>
            </a:r>
            <a:r>
              <a:rPr lang="sr-Latn-ME" sz="2800" b="1" dirty="0"/>
              <a:t>IZRADA SAJTA </a:t>
            </a:r>
            <a:r>
              <a:rPr lang="sr-Latn-ME" sz="2800" b="1" dirty="0" smtClean="0"/>
              <a:t>ŠKOLE</a:t>
            </a:r>
            <a:endParaRPr lang="sr-Latn-ME" sz="2800" dirty="0" smtClean="0"/>
          </a:p>
          <a:p>
            <a:r>
              <a:rPr lang="sr-Latn-ME" sz="2800" dirty="0" smtClean="0"/>
              <a:t> NA INTERNET STRANICAMA ŠKOLE  POSTAVLJENI UČENIČI RADOVI /TEKSTOVI  KOJIMA SE AFIRMIŠE PROGRAM BROJ I TEME PREDAVANJA S EKOLOŠKIM TEMAMA</a:t>
            </a:r>
          </a:p>
          <a:p>
            <a:r>
              <a:rPr lang="sr-Latn-ME" sz="2800" dirty="0" smtClean="0"/>
              <a:t>IZRAĐEN ZNAK (LOGO) ŠKOLE –UČENICI VIII 7 RAZREDA-</a:t>
            </a:r>
          </a:p>
          <a:p>
            <a:r>
              <a:rPr lang="sr-Latn-ME" sz="2800" dirty="0" smtClean="0"/>
              <a:t>ODLUKA EKO ODBORA ŠKOLE O DATUMU OBILJEŽAVANJA PROJEKTNOG DANA –DANA EKO ŠKOLE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2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r-Latn-ME" b="1" dirty="0" smtClean="0"/>
              <a:t>POKAZATELJ OSTVARENOSTI 4.KORAKA</a:t>
            </a:r>
          </a:p>
          <a:p>
            <a:pPr marL="0" indent="0">
              <a:buNone/>
            </a:pPr>
            <a:r>
              <a:rPr lang="sr-Latn-ME" b="1" dirty="0" smtClean="0"/>
              <a:t> </a:t>
            </a:r>
          </a:p>
          <a:p>
            <a:r>
              <a:rPr lang="sr-Latn-ME" dirty="0" smtClean="0"/>
              <a:t>OSNOVANE UČENIČKE EKO PATROLE –ODRŽAVANJE INTERIJERA ŠKOLE I ŠKOLSKOG DVORIŠTA ČISTIM,BRIGA O ČISTOĆI UČIONICA ,HODNIKA I ŠTEDNJI ENERGIJE </a:t>
            </a:r>
          </a:p>
          <a:p>
            <a:endParaRPr lang="sr-Latn-ME" dirty="0" smtClean="0"/>
          </a:p>
          <a:p>
            <a:r>
              <a:rPr lang="sr-Latn-ME" dirty="0"/>
              <a:t>V</a:t>
            </a:r>
            <a:r>
              <a:rPr lang="sr-Latn-ME" dirty="0" smtClean="0"/>
              <a:t>OĐENJE  EKO DNEVNIKA (ZABILJEŠKE EKO PATROLA )</a:t>
            </a:r>
          </a:p>
          <a:p>
            <a:endParaRPr lang="sr-Latn-ME" dirty="0" smtClean="0"/>
          </a:p>
          <a:p>
            <a:r>
              <a:rPr lang="sr-Latn-ME" dirty="0" smtClean="0"/>
              <a:t>IZRAĐENA FOTODOKUMENTACIJA I/ ILI VIDEO ZAPISI</a:t>
            </a:r>
          </a:p>
          <a:p>
            <a:pPr marL="0" indent="0">
              <a:buNone/>
            </a:pPr>
            <a:r>
              <a:rPr lang="sr-Latn-ME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4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b="1" dirty="0" smtClean="0"/>
              <a:t>POKAZATELJ OSTVARENOSTI 5.KORAKA</a:t>
            </a:r>
          </a:p>
          <a:p>
            <a:pPr marL="0" indent="0">
              <a:buNone/>
            </a:pPr>
            <a:endParaRPr lang="sr-Latn-ME" b="1" dirty="0" smtClean="0"/>
          </a:p>
          <a:p>
            <a:r>
              <a:rPr lang="sr-Latn-ME" sz="2800" dirty="0" smtClean="0"/>
              <a:t>U GODIŠNJEM PLANU SVAKOG PREDMETA UČITELJI I NASTAVNICI SU IZDVOJILI NASTAVNE JEDINICE KOJE SE ODNOSE NA SPROVOĐENJE PROGRAMA  </a:t>
            </a:r>
          </a:p>
          <a:p>
            <a:r>
              <a:rPr lang="sr-Latn-ME" sz="2800" dirty="0" smtClean="0"/>
              <a:t>JEDNOOBRAZNO OZNAČENI NASTAVNI ČASOVI ILI DJELOVI ČASA POSVEĆENI IZABRANIM TEMEMA DJELOVANJA (ZAOKRUŽENI ZELENOM BOJOM)</a:t>
            </a:r>
          </a:p>
          <a:p>
            <a:endParaRPr lang="sr-Latn-ME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8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ME" b="1" dirty="0" smtClean="0"/>
              <a:t>POKAZATELJI OSTVARENOSTI 6.KORAKA </a:t>
            </a:r>
          </a:p>
          <a:p>
            <a:endParaRPr lang="sr-Latn-ME" b="1" dirty="0" smtClean="0"/>
          </a:p>
          <a:p>
            <a:r>
              <a:rPr lang="sr-Latn-ME" sz="2800" b="1" dirty="0" smtClean="0"/>
              <a:t>STALNI OGASNI PANO </a:t>
            </a:r>
            <a:r>
              <a:rPr lang="sr-Latn-ME" sz="2800" dirty="0" smtClean="0"/>
              <a:t>EKO ŠKOLE POSTAVLJEN U HOLU ŠKOLE </a:t>
            </a:r>
          </a:p>
          <a:p>
            <a:r>
              <a:rPr lang="sr-Latn-ME" sz="2800" b="1" dirty="0" smtClean="0"/>
              <a:t>PROMJENJIVI PANO </a:t>
            </a:r>
            <a:r>
              <a:rPr lang="sr-Latn-ME" sz="2800" dirty="0" smtClean="0"/>
              <a:t>POSTAVLJEN UZ STALNI PANO</a:t>
            </a:r>
          </a:p>
          <a:p>
            <a:r>
              <a:rPr lang="sr-Latn-ME" sz="2800" dirty="0" smtClean="0"/>
              <a:t>NACIONALNI PLAKATI OVOG PROGRAMA POTAVLJENI U KANCELARIJI DIREKTORICE,ZBORNICU I  UZ STALNI PANO EKO ŠKOLE</a:t>
            </a:r>
          </a:p>
          <a:p>
            <a:r>
              <a:rPr lang="sr-Latn-ME" sz="2800" dirty="0" smtClean="0"/>
              <a:t>USPOSTAVLJENA SARADNJA S MINIMUM JEDNOM EKO ŠKOLOM U ZEMLJI I/ILI INOSTRANSTVU – </a:t>
            </a:r>
          </a:p>
          <a:p>
            <a:r>
              <a:rPr lang="sr-Latn-ME" sz="2800" dirty="0" smtClean="0"/>
              <a:t>OŠ ,,LUKA SIMONOVIĆ ,,-NIKŠIĆ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b="1" dirty="0" smtClean="0"/>
              <a:t>POKAZATELJ OSTVARENOSTI 7.KORAKA</a:t>
            </a:r>
          </a:p>
          <a:p>
            <a:endParaRPr lang="sr-Latn-ME" b="1" dirty="0" smtClean="0"/>
          </a:p>
          <a:p>
            <a:r>
              <a:rPr lang="sr-Latn-ME" dirty="0" smtClean="0"/>
              <a:t>IZRAĐEA EKO HIMNA   OD STRANE UČENIKA </a:t>
            </a:r>
          </a:p>
          <a:p>
            <a:r>
              <a:rPr lang="sr-Latn-ME" dirty="0" smtClean="0"/>
              <a:t>Mihajlović Anđela VIII 3 odjeljenje</a:t>
            </a:r>
          </a:p>
          <a:p>
            <a:r>
              <a:rPr lang="sr-Latn-ME" dirty="0" smtClean="0"/>
              <a:t>EKO HIMNA   POSTAVLJEN NA SREDIŠNJI PANO I U DRUGE ŠKOLSKE PROSTORE RADI VEĆE DOSTUPNOSTI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0598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0800" y="1524000"/>
            <a:ext cx="79248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Majka</a:t>
            </a:r>
            <a:r>
              <a:rPr lang="en-US" sz="1400" dirty="0"/>
              <a:t> </a:t>
            </a:r>
            <a:r>
              <a:rPr lang="en-US" sz="1400" dirty="0" err="1"/>
              <a:t>priroda</a:t>
            </a:r>
            <a:r>
              <a:rPr lang="en-US" sz="1400" dirty="0"/>
              <a:t>, </a:t>
            </a:r>
            <a:r>
              <a:rPr lang="en-US" sz="1400" dirty="0" err="1"/>
              <a:t>dom</a:t>
            </a:r>
            <a:r>
              <a:rPr lang="en-US" sz="1400" dirty="0"/>
              <a:t> </a:t>
            </a:r>
            <a:r>
              <a:rPr lang="en-US" sz="1400" dirty="0" err="1"/>
              <a:t>svih</a:t>
            </a:r>
            <a:r>
              <a:rPr lang="en-US" sz="1400" dirty="0"/>
              <a:t> </a:t>
            </a:r>
            <a:r>
              <a:rPr lang="en-US" sz="1400" dirty="0" err="1"/>
              <a:t>nas</a:t>
            </a:r>
            <a:r>
              <a:rPr lang="en-US" sz="1400" dirty="0"/>
              <a:t>,</a:t>
            </a:r>
          </a:p>
          <a:p>
            <a:r>
              <a:rPr lang="en-US" sz="1400" dirty="0" err="1"/>
              <a:t>planeti</a:t>
            </a:r>
            <a:r>
              <a:rPr lang="en-US" sz="1400" dirty="0"/>
              <a:t> </a:t>
            </a:r>
            <a:r>
              <a:rPr lang="en-US" sz="1400" dirty="0" err="1"/>
              <a:t>Zemlji</a:t>
            </a:r>
            <a:r>
              <a:rPr lang="en-US" sz="1400" dirty="0"/>
              <a:t> </a:t>
            </a:r>
            <a:r>
              <a:rPr lang="en-US" sz="1400" dirty="0" err="1"/>
              <a:t>najveći</a:t>
            </a:r>
            <a:r>
              <a:rPr lang="en-US" sz="1400" dirty="0"/>
              <a:t> je </a:t>
            </a:r>
            <a:r>
              <a:rPr lang="en-US" sz="1400" dirty="0" err="1"/>
              <a:t>ukras</a:t>
            </a:r>
            <a:r>
              <a:rPr lang="en-US" sz="1400" dirty="0"/>
              <a:t>.</a:t>
            </a:r>
          </a:p>
          <a:p>
            <a:r>
              <a:rPr lang="en-US" sz="1400" dirty="0" err="1"/>
              <a:t>Planine</a:t>
            </a:r>
            <a:r>
              <a:rPr lang="en-US" sz="1400" dirty="0"/>
              <a:t> </a:t>
            </a:r>
            <a:r>
              <a:rPr lang="en-US" sz="1400" dirty="0" err="1"/>
              <a:t>visoke</a:t>
            </a:r>
            <a:r>
              <a:rPr lang="en-US" sz="1400" dirty="0"/>
              <a:t>, </a:t>
            </a:r>
            <a:r>
              <a:rPr lang="en-US" sz="1400" dirty="0" err="1"/>
              <a:t>rijeke</a:t>
            </a:r>
            <a:r>
              <a:rPr lang="en-US" sz="1400" dirty="0"/>
              <a:t> </a:t>
            </a:r>
            <a:r>
              <a:rPr lang="en-US" sz="1400" dirty="0" err="1"/>
              <a:t>duboke</a:t>
            </a:r>
            <a:r>
              <a:rPr lang="en-US" sz="1400" dirty="0"/>
              <a:t>,</a:t>
            </a:r>
          </a:p>
          <a:p>
            <a:r>
              <a:rPr lang="en-US" sz="1400" dirty="0" err="1"/>
              <a:t>čuvajmo</a:t>
            </a:r>
            <a:r>
              <a:rPr lang="en-US" sz="1400" dirty="0"/>
              <a:t> od </a:t>
            </a:r>
            <a:r>
              <a:rPr lang="en-US" sz="1400" dirty="0" err="1"/>
              <a:t>zle</a:t>
            </a:r>
            <a:r>
              <a:rPr lang="en-US" sz="1400" dirty="0"/>
              <a:t> </a:t>
            </a:r>
            <a:r>
              <a:rPr lang="en-US" sz="1400" dirty="0" err="1"/>
              <a:t>ljudske</a:t>
            </a:r>
            <a:r>
              <a:rPr lang="en-US" sz="1400" dirty="0"/>
              <a:t> </a:t>
            </a:r>
            <a:r>
              <a:rPr lang="en-US" sz="1400" dirty="0" err="1"/>
              <a:t>ruke</a:t>
            </a:r>
            <a:r>
              <a:rPr lang="en-US" sz="1400" dirty="0"/>
              <a:t>.</a:t>
            </a:r>
          </a:p>
          <a:p>
            <a:endParaRPr lang="en-US" sz="1200" dirty="0"/>
          </a:p>
          <a:p>
            <a:r>
              <a:rPr lang="en-US" sz="1200" dirty="0" err="1"/>
              <a:t>Čuvati</a:t>
            </a:r>
            <a:r>
              <a:rPr lang="en-US" sz="1200" dirty="0"/>
              <a:t> </a:t>
            </a:r>
            <a:r>
              <a:rPr lang="en-US" sz="1200" dirty="0" err="1"/>
              <a:t>prirodu</a:t>
            </a:r>
            <a:r>
              <a:rPr lang="en-US" sz="1200" dirty="0"/>
              <a:t>, </a:t>
            </a:r>
            <a:r>
              <a:rPr lang="en-US" sz="1200" dirty="0" err="1"/>
              <a:t>pokupiti</a:t>
            </a:r>
            <a:r>
              <a:rPr lang="en-US" sz="1200" dirty="0"/>
              <a:t> </a:t>
            </a:r>
            <a:r>
              <a:rPr lang="en-US" sz="1200" dirty="0" err="1"/>
              <a:t>smeće</a:t>
            </a:r>
            <a:r>
              <a:rPr lang="en-US" sz="1200" dirty="0"/>
              <a:t>,</a:t>
            </a:r>
          </a:p>
          <a:p>
            <a:r>
              <a:rPr lang="en-US" sz="1200" dirty="0"/>
              <a:t>da </a:t>
            </a:r>
            <a:r>
              <a:rPr lang="en-US" sz="1200" dirty="0" err="1"/>
              <a:t>zagađenje</a:t>
            </a:r>
            <a:r>
              <a:rPr lang="en-US" sz="1200" dirty="0"/>
              <a:t> ne </a:t>
            </a:r>
            <a:r>
              <a:rPr lang="en-US" sz="1200" dirty="0" err="1"/>
              <a:t>bude</a:t>
            </a:r>
            <a:r>
              <a:rPr lang="en-US" sz="1200" dirty="0"/>
              <a:t> </a:t>
            </a:r>
            <a:r>
              <a:rPr lang="en-US" sz="1200" dirty="0" err="1"/>
              <a:t>veće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Učimo</a:t>
            </a:r>
            <a:r>
              <a:rPr lang="en-US" sz="1200" dirty="0"/>
              <a:t>, </a:t>
            </a:r>
            <a:r>
              <a:rPr lang="en-US" sz="1200" dirty="0" err="1"/>
              <a:t>radimo</a:t>
            </a:r>
            <a:r>
              <a:rPr lang="en-US" sz="1200" dirty="0"/>
              <a:t>, </a:t>
            </a:r>
            <a:r>
              <a:rPr lang="en-US" sz="1200" dirty="0" err="1"/>
              <a:t>činimo</a:t>
            </a:r>
            <a:r>
              <a:rPr lang="en-US" sz="1200" dirty="0"/>
              <a:t> </a:t>
            </a:r>
            <a:r>
              <a:rPr lang="en-US" sz="1200" dirty="0" err="1"/>
              <a:t>više</a:t>
            </a:r>
            <a:r>
              <a:rPr lang="en-US" sz="1200" dirty="0"/>
              <a:t>,</a:t>
            </a:r>
          </a:p>
          <a:p>
            <a:r>
              <a:rPr lang="en-US" sz="1200" dirty="0"/>
              <a:t>da </a:t>
            </a:r>
            <a:r>
              <a:rPr lang="en-US" sz="1200" dirty="0" err="1"/>
              <a:t>bakterije</a:t>
            </a:r>
            <a:r>
              <a:rPr lang="en-US" sz="1200" dirty="0"/>
              <a:t> </a:t>
            </a:r>
            <a:r>
              <a:rPr lang="en-US" sz="1200" dirty="0" err="1"/>
              <a:t>budu</a:t>
            </a:r>
            <a:r>
              <a:rPr lang="en-US" sz="1200" dirty="0"/>
              <a:t> </a:t>
            </a:r>
            <a:r>
              <a:rPr lang="en-US" sz="1200" dirty="0" err="1"/>
              <a:t>tiše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 err="1"/>
              <a:t>Posadimo</a:t>
            </a:r>
            <a:r>
              <a:rPr lang="en-US" sz="1200" dirty="0"/>
              <a:t> </a:t>
            </a:r>
            <a:r>
              <a:rPr lang="en-US" sz="1200" dirty="0" err="1"/>
              <a:t>drvo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cvijet</a:t>
            </a:r>
            <a:r>
              <a:rPr lang="en-US" sz="1200" dirty="0"/>
              <a:t>,</a:t>
            </a:r>
          </a:p>
          <a:p>
            <a:r>
              <a:rPr lang="en-US" sz="1200" dirty="0"/>
              <a:t>da </a:t>
            </a:r>
            <a:r>
              <a:rPr lang="en-US" sz="1200" dirty="0" err="1"/>
              <a:t>bude</a:t>
            </a:r>
            <a:r>
              <a:rPr lang="en-US" sz="1200" dirty="0"/>
              <a:t> </a:t>
            </a:r>
            <a:r>
              <a:rPr lang="en-US" sz="1200" dirty="0" err="1"/>
              <a:t>ljepši</a:t>
            </a:r>
            <a:r>
              <a:rPr lang="en-US" sz="1200" dirty="0"/>
              <a:t> </a:t>
            </a:r>
            <a:r>
              <a:rPr lang="en-US" sz="1200" dirty="0" err="1"/>
              <a:t>ovaj</a:t>
            </a:r>
            <a:r>
              <a:rPr lang="en-US" sz="1200" dirty="0"/>
              <a:t> </a:t>
            </a:r>
            <a:r>
              <a:rPr lang="en-US" sz="1200" dirty="0" err="1"/>
              <a:t>svijet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Priroda</a:t>
            </a:r>
            <a:r>
              <a:rPr lang="en-US" sz="1200" dirty="0"/>
              <a:t> </a:t>
            </a:r>
            <a:r>
              <a:rPr lang="en-US" sz="1200" dirty="0" err="1"/>
              <a:t>nas</a:t>
            </a:r>
            <a:r>
              <a:rPr lang="en-US" sz="1200" dirty="0"/>
              <a:t> </a:t>
            </a:r>
            <a:r>
              <a:rPr lang="en-US" sz="1200" dirty="0" err="1"/>
              <a:t>voli</a:t>
            </a:r>
            <a:r>
              <a:rPr lang="en-US" sz="1200" dirty="0"/>
              <a:t>, </a:t>
            </a:r>
            <a:r>
              <a:rPr lang="en-US" sz="1200" dirty="0" err="1"/>
              <a:t>uzvratimo</a:t>
            </a:r>
            <a:r>
              <a:rPr lang="en-US" sz="1200" dirty="0"/>
              <a:t> </a:t>
            </a:r>
            <a:r>
              <a:rPr lang="en-US" sz="1200" dirty="0" err="1"/>
              <a:t>njoj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pridružite</a:t>
            </a:r>
            <a:r>
              <a:rPr lang="en-US" sz="1200" dirty="0"/>
              <a:t> </a:t>
            </a:r>
            <a:r>
              <a:rPr lang="en-US" sz="1200" dirty="0" err="1"/>
              <a:t>nam</a:t>
            </a:r>
            <a:r>
              <a:rPr lang="en-US" sz="1200" dirty="0"/>
              <a:t> se u </a:t>
            </a:r>
            <a:r>
              <a:rPr lang="en-US" sz="1200" dirty="0" err="1"/>
              <a:t>avanturi</a:t>
            </a:r>
            <a:r>
              <a:rPr lang="en-US" sz="1200" dirty="0"/>
              <a:t> </a:t>
            </a:r>
            <a:r>
              <a:rPr lang="en-US" sz="1200" dirty="0" err="1"/>
              <a:t>toj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 err="1"/>
              <a:t>Počistimo</a:t>
            </a:r>
            <a:r>
              <a:rPr lang="en-US" sz="1200" dirty="0"/>
              <a:t> </a:t>
            </a:r>
            <a:r>
              <a:rPr lang="en-US" sz="1200" dirty="0" err="1"/>
              <a:t>naš</a:t>
            </a:r>
            <a:r>
              <a:rPr lang="en-US" sz="1200" dirty="0"/>
              <a:t> park </a:t>
            </a:r>
            <a:r>
              <a:rPr lang="en-US" sz="1200" dirty="0" err="1"/>
              <a:t>školski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nek</a:t>
            </a:r>
            <a:r>
              <a:rPr lang="en-US" sz="1200" dirty="0"/>
              <a:t> se </a:t>
            </a:r>
            <a:r>
              <a:rPr lang="en-US" sz="1200" dirty="0" err="1"/>
              <a:t>osjeća</a:t>
            </a:r>
            <a:r>
              <a:rPr lang="en-US" sz="1200" dirty="0"/>
              <a:t> duh </a:t>
            </a:r>
            <a:r>
              <a:rPr lang="en-US" sz="1200" dirty="0" err="1"/>
              <a:t>morski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Nije</a:t>
            </a:r>
            <a:r>
              <a:rPr lang="en-US" sz="1200" dirty="0"/>
              <a:t> </a:t>
            </a:r>
            <a:r>
              <a:rPr lang="en-US" sz="1200" dirty="0" err="1"/>
              <a:t>teško</a:t>
            </a:r>
            <a:r>
              <a:rPr lang="en-US" sz="1200" dirty="0"/>
              <a:t> </a:t>
            </a:r>
            <a:r>
              <a:rPr lang="en-US" sz="1200" dirty="0" err="1"/>
              <a:t>pokupiti</a:t>
            </a:r>
            <a:r>
              <a:rPr lang="en-US" sz="1200" dirty="0"/>
              <a:t> </a:t>
            </a:r>
            <a:r>
              <a:rPr lang="en-US" sz="1200" dirty="0" err="1"/>
              <a:t>papirić</a:t>
            </a:r>
            <a:r>
              <a:rPr lang="en-US" sz="1200" dirty="0"/>
              <a:t>, </a:t>
            </a:r>
            <a:r>
              <a:rPr lang="en-US" sz="1200" dirty="0" err="1"/>
              <a:t>kesicu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pjevajmo</a:t>
            </a:r>
            <a:r>
              <a:rPr lang="en-US" sz="1200" dirty="0"/>
              <a:t> </a:t>
            </a:r>
            <a:r>
              <a:rPr lang="en-US" sz="1200" dirty="0" err="1"/>
              <a:t>zajedno</a:t>
            </a:r>
            <a:r>
              <a:rPr lang="en-US" sz="1200" dirty="0"/>
              <a:t> </a:t>
            </a:r>
            <a:r>
              <a:rPr lang="en-US" sz="1200" dirty="0" err="1"/>
              <a:t>ovu</a:t>
            </a:r>
            <a:r>
              <a:rPr lang="en-US" sz="1200" dirty="0"/>
              <a:t> </a:t>
            </a:r>
            <a:r>
              <a:rPr lang="en-US" sz="1200" dirty="0" err="1"/>
              <a:t>pjesmicu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 err="1"/>
              <a:t>Mi</a:t>
            </a:r>
            <a:r>
              <a:rPr lang="en-US" sz="1200" dirty="0"/>
              <a:t>, </a:t>
            </a:r>
            <a:r>
              <a:rPr lang="en-US" sz="1200" dirty="0" err="1"/>
              <a:t>ekolozi</a:t>
            </a:r>
            <a:r>
              <a:rPr lang="en-US" sz="1200" dirty="0"/>
              <a:t> </a:t>
            </a:r>
            <a:r>
              <a:rPr lang="en-US" sz="1200" dirty="0" err="1"/>
              <a:t>mali</a:t>
            </a:r>
            <a:r>
              <a:rPr lang="en-US" sz="1200" dirty="0"/>
              <a:t>, </a:t>
            </a:r>
          </a:p>
          <a:p>
            <a:r>
              <a:rPr lang="en-US" sz="1200" dirty="0"/>
              <a:t>da </a:t>
            </a:r>
            <a:r>
              <a:rPr lang="en-US" sz="1200" dirty="0" err="1"/>
              <a:t>smo</a:t>
            </a:r>
            <a:r>
              <a:rPr lang="en-US" sz="1200" dirty="0"/>
              <a:t> </a:t>
            </a:r>
            <a:r>
              <a:rPr lang="en-US" sz="1200" dirty="0" err="1"/>
              <a:t>spremni</a:t>
            </a:r>
            <a:r>
              <a:rPr lang="en-US" sz="1200" dirty="0"/>
              <a:t>, </a:t>
            </a:r>
            <a:r>
              <a:rPr lang="en-US" sz="1200" dirty="0" err="1"/>
              <a:t>oduvijek</a:t>
            </a:r>
            <a:r>
              <a:rPr lang="en-US" sz="1200" dirty="0"/>
              <a:t> </a:t>
            </a:r>
            <a:r>
              <a:rPr lang="en-US" sz="1200" dirty="0" err="1"/>
              <a:t>smo</a:t>
            </a:r>
            <a:r>
              <a:rPr lang="en-US" sz="1200" dirty="0"/>
              <a:t> </a:t>
            </a:r>
            <a:r>
              <a:rPr lang="en-US" sz="1200" dirty="0" err="1"/>
              <a:t>znali</a:t>
            </a:r>
            <a:r>
              <a:rPr lang="en-US" sz="1200" dirty="0"/>
              <a:t>,</a:t>
            </a:r>
          </a:p>
          <a:p>
            <a:r>
              <a:rPr lang="en-US" sz="1200" dirty="0"/>
              <a:t>da </a:t>
            </a:r>
            <a:r>
              <a:rPr lang="en-US" sz="1200" dirty="0" err="1"/>
              <a:t>prirodu</a:t>
            </a:r>
            <a:r>
              <a:rPr lang="en-US" sz="1200" dirty="0"/>
              <a:t> </a:t>
            </a:r>
            <a:r>
              <a:rPr lang="en-US" sz="1200" dirty="0" err="1"/>
              <a:t>lijepo</a:t>
            </a:r>
            <a:r>
              <a:rPr lang="en-US" sz="1200" dirty="0"/>
              <a:t> </a:t>
            </a:r>
            <a:r>
              <a:rPr lang="en-US" sz="1200" dirty="0" err="1"/>
              <a:t>čistimo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spasemo</a:t>
            </a:r>
            <a:r>
              <a:rPr lang="en-US" sz="1200" dirty="0"/>
              <a:t>, </a:t>
            </a:r>
            <a:r>
              <a:rPr lang="en-US" sz="1200" dirty="0" err="1"/>
              <a:t>održimo</a:t>
            </a:r>
            <a:r>
              <a:rPr lang="en-US" sz="1200" dirty="0"/>
              <a:t>, </a:t>
            </a:r>
            <a:r>
              <a:rPr lang="en-US" sz="1200" dirty="0" err="1"/>
              <a:t>volimo</a:t>
            </a:r>
            <a:r>
              <a:rPr lang="en-US" sz="1200" dirty="0"/>
              <a:t>, </a:t>
            </a:r>
            <a:r>
              <a:rPr lang="en-US" sz="1200" dirty="0" err="1"/>
              <a:t>štitimo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 err="1"/>
              <a:t>Eko</a:t>
            </a:r>
            <a:r>
              <a:rPr lang="en-US" sz="1200" dirty="0"/>
              <a:t> </a:t>
            </a:r>
            <a:r>
              <a:rPr lang="en-US" sz="1200" dirty="0" err="1"/>
              <a:t>škola</a:t>
            </a:r>
            <a:r>
              <a:rPr lang="en-US" sz="1200" dirty="0"/>
              <a:t> – </a:t>
            </a:r>
            <a:r>
              <a:rPr lang="en-US" sz="1200" dirty="0" err="1"/>
              <a:t>ponos</a:t>
            </a:r>
            <a:r>
              <a:rPr lang="en-US" sz="1200" dirty="0"/>
              <a:t> </a:t>
            </a:r>
            <a:r>
              <a:rPr lang="en-US" sz="1200" dirty="0" err="1"/>
              <a:t>naš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majku</a:t>
            </a:r>
            <a:r>
              <a:rPr lang="en-US" sz="1200" dirty="0"/>
              <a:t> </a:t>
            </a:r>
            <a:r>
              <a:rPr lang="en-US" sz="1200" dirty="0" err="1"/>
              <a:t>prirodu</a:t>
            </a:r>
            <a:r>
              <a:rPr lang="en-US" sz="1200" dirty="0"/>
              <a:t> </a:t>
            </a:r>
            <a:r>
              <a:rPr lang="en-US" sz="1200" dirty="0" err="1"/>
              <a:t>volimo</a:t>
            </a:r>
            <a:r>
              <a:rPr lang="en-US" sz="1200" dirty="0"/>
              <a:t> </a:t>
            </a:r>
            <a:r>
              <a:rPr lang="en-US" sz="1200" dirty="0" err="1"/>
              <a:t>baš</a:t>
            </a:r>
            <a:r>
              <a:rPr lang="en-US" sz="1200" dirty="0"/>
              <a:t>!</a:t>
            </a:r>
          </a:p>
          <a:p>
            <a:r>
              <a:rPr lang="en-US" dirty="0"/>
              <a:t>    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6019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Mihajlović Anđela VIII 3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752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EKO HIMNA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/>
              <a:t>EKO KODEKS </a:t>
            </a:r>
            <a:r>
              <a:rPr lang="sr-Latn-ME" dirty="0" smtClean="0"/>
              <a:t>-Osnovno pravilo </a:t>
            </a:r>
            <a:r>
              <a:rPr lang="sr-Latn-ME" dirty="0"/>
              <a:t>ekoponašanja u </a:t>
            </a:r>
            <a:r>
              <a:rPr lang="sr-Latn-ME" dirty="0" smtClean="0"/>
              <a:t>OŠ  ,,Drago Milović,,</a:t>
            </a:r>
          </a:p>
          <a:p>
            <a:endParaRPr lang="sr-Latn-ME" dirty="0"/>
          </a:p>
          <a:p>
            <a:r>
              <a:rPr lang="pl-PL" dirty="0" smtClean="0"/>
              <a:t>   Nek</a:t>
            </a:r>
            <a:r>
              <a:rPr lang="pl-PL" dirty="0"/>
              <a:t>' nam bude eko škola jaka.</a:t>
            </a:r>
          </a:p>
          <a:p>
            <a:pPr marL="0" indent="0">
              <a:buNone/>
            </a:pPr>
            <a:r>
              <a:rPr lang="pl-PL" dirty="0" smtClean="0"/>
              <a:t>       Budimo </a:t>
            </a:r>
            <a:r>
              <a:rPr lang="pl-PL" dirty="0"/>
              <a:t>grupa najboljih đaka! </a:t>
            </a:r>
          </a:p>
          <a:p>
            <a:pPr marL="0" indent="0">
              <a:buNone/>
            </a:pPr>
            <a:r>
              <a:rPr lang="pl-PL" dirty="0" smtClean="0"/>
              <a:t>                                                 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                                       Korsić Mila VIII 3</a:t>
            </a:r>
            <a:endParaRPr lang="pl-PL" dirty="0"/>
          </a:p>
          <a:p>
            <a:endParaRPr lang="sr-Latn-M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17824A-1B11-1B5F-B4E1-B797801B2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B9D0BF3-F975-146A-8F18-B2B6AB301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5262874A-30B8-9249-989F-E4DA87E9A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 descr="Certified EcoSchools">
            <a:extLst>
              <a:ext uri="{FF2B5EF4-FFF2-40B4-BE49-F238E27FC236}">
                <a16:creationId xmlns:a16="http://schemas.microsoft.com/office/drawing/2014/main" id="{A44C7742-019B-A36D-C96F-5983A518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67818" y="1329154"/>
            <a:ext cx="3642782" cy="48430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 descr="The Eco-Schools Programme is Changing - Eco Schools">
            <a:extLst>
              <a:ext uri="{FF2B5EF4-FFF2-40B4-BE49-F238E27FC236}">
                <a16:creationId xmlns:a16="http://schemas.microsoft.com/office/drawing/2014/main" id="{78500A65-A26E-5597-AA97-7553A740B2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3958" y="1370013"/>
            <a:ext cx="4437660" cy="22098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 descr="Eco-Schools | Earthna">
            <a:extLst>
              <a:ext uri="{FF2B5EF4-FFF2-40B4-BE49-F238E27FC236}">
                <a16:creationId xmlns:a16="http://schemas.microsoft.com/office/drawing/2014/main" id="{29003EC2-D299-5845-0137-693BAB5CF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" y="3657684"/>
            <a:ext cx="4358218" cy="24644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010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IZRAĐEN LOGO EKO ŠKOLE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09800"/>
            <a:ext cx="4752966" cy="47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ME" dirty="0" smtClean="0"/>
          </a:p>
          <a:p>
            <a:endParaRPr lang="sr-Latn-ME" dirty="0"/>
          </a:p>
          <a:p>
            <a:endParaRPr lang="sr-Latn-ME" dirty="0" smtClean="0"/>
          </a:p>
          <a:p>
            <a:pPr marL="0" indent="0">
              <a:buNone/>
            </a:pPr>
            <a:r>
              <a:rPr lang="sr-Latn-ME" dirty="0" smtClean="0"/>
              <a:t>                            </a:t>
            </a:r>
            <a:r>
              <a:rPr lang="sr-Latn-ME" sz="4000" b="1" dirty="0" smtClean="0"/>
              <a:t>ZADACI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r-Latn-ME" dirty="0" smtClean="0"/>
          </a:p>
          <a:p>
            <a:r>
              <a:rPr lang="sr-Latn-ME" dirty="0" smtClean="0"/>
              <a:t>1.</a:t>
            </a:r>
            <a:r>
              <a:rPr lang="sr-Latn-ME" b="1" dirty="0"/>
              <a:t>N</a:t>
            </a:r>
            <a:r>
              <a:rPr lang="sr-Latn-ME" b="1" dirty="0" smtClean="0"/>
              <a:t>aziv teme : </a:t>
            </a:r>
            <a:r>
              <a:rPr lang="sr-Latn-ME" b="1" dirty="0"/>
              <a:t>MOJE ŠKOLSKO DVORIŠTE </a:t>
            </a:r>
            <a:r>
              <a:rPr lang="sr-Latn-ME" b="1" dirty="0" smtClean="0"/>
              <a:t>-Obavezna tema  za sve škole u Crnoj Gori</a:t>
            </a:r>
          </a:p>
          <a:p>
            <a:endParaRPr lang="sr-Latn-ME" b="1" dirty="0" smtClean="0"/>
          </a:p>
          <a:p>
            <a:r>
              <a:rPr lang="sr-Latn-ME" b="1" dirty="0" smtClean="0"/>
              <a:t>2. </a:t>
            </a:r>
            <a:r>
              <a:rPr lang="sr-Latn-ME" b="1" dirty="0"/>
              <a:t>Naziv teme: OTPAD – selektivno skupljanje i razvrstavanje otpada u </a:t>
            </a:r>
            <a:r>
              <a:rPr lang="sr-Latn-ME" b="1" dirty="0" smtClean="0"/>
              <a:t>školi</a:t>
            </a:r>
          </a:p>
          <a:p>
            <a:endParaRPr lang="sr-Latn-ME" b="1" dirty="0" smtClean="0"/>
          </a:p>
          <a:p>
            <a:r>
              <a:rPr lang="sr-Latn-ME" b="1" dirty="0" smtClean="0"/>
              <a:t>3.Naziv teme : ENERGIJA –štednja energije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r-Latn-ME" b="1" dirty="0" smtClean="0"/>
              <a:t>                             </a:t>
            </a:r>
            <a:r>
              <a:rPr lang="en-US" b="1" dirty="0" smtClean="0"/>
              <a:t>1. </a:t>
            </a:r>
            <a:r>
              <a:rPr lang="sr-Latn-ME" b="1" dirty="0" err="1" smtClean="0"/>
              <a:t>M</a:t>
            </a:r>
            <a:r>
              <a:rPr lang="en-US" b="1" dirty="0" err="1" smtClean="0"/>
              <a:t>oje</a:t>
            </a:r>
            <a:r>
              <a:rPr lang="en-US" b="1" dirty="0" smtClean="0"/>
              <a:t> </a:t>
            </a:r>
            <a:r>
              <a:rPr lang="en-US" b="1" dirty="0" err="1" smtClean="0"/>
              <a:t>školsko</a:t>
            </a:r>
            <a:r>
              <a:rPr lang="en-US" b="1" dirty="0" smtClean="0"/>
              <a:t> </a:t>
            </a:r>
            <a:r>
              <a:rPr lang="en-US" b="1" dirty="0" err="1" smtClean="0"/>
              <a:t>dvorište</a:t>
            </a:r>
            <a:r>
              <a:rPr lang="en-US" b="1" dirty="0" smtClean="0"/>
              <a:t> </a:t>
            </a:r>
            <a:endParaRPr lang="sr-Latn-ME" b="1" dirty="0" smtClean="0"/>
          </a:p>
          <a:p>
            <a:r>
              <a:rPr lang="en-US" b="1" dirty="0" err="1"/>
              <a:t>Cilj</a:t>
            </a:r>
            <a:r>
              <a:rPr lang="en-US" b="1" dirty="0"/>
              <a:t>:</a:t>
            </a:r>
          </a:p>
          <a:p>
            <a:r>
              <a:rPr lang="en-US" dirty="0" err="1"/>
              <a:t>Podizanje</a:t>
            </a:r>
            <a:r>
              <a:rPr lang="en-US" dirty="0"/>
              <a:t> </a:t>
            </a:r>
            <a:r>
              <a:rPr lang="en-US" dirty="0" err="1"/>
              <a:t>svijesti</a:t>
            </a:r>
            <a:r>
              <a:rPr lang="en-US" dirty="0"/>
              <a:t> 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edukacija</a:t>
            </a:r>
            <a:r>
              <a:rPr lang="en-US" dirty="0"/>
              <a:t> </a:t>
            </a:r>
            <a:r>
              <a:rPr lang="en-US" dirty="0" err="1"/>
              <a:t>učenika</a:t>
            </a:r>
            <a:r>
              <a:rPr lang="en-US" dirty="0"/>
              <a:t> da je </a:t>
            </a:r>
            <a:r>
              <a:rPr lang="en-US" dirty="0" err="1"/>
              <a:t>školsko</a:t>
            </a:r>
            <a:r>
              <a:rPr lang="en-US" dirty="0"/>
              <a:t> </a:t>
            </a:r>
            <a:r>
              <a:rPr lang="en-US" dirty="0" err="1"/>
              <a:t>dvorište</a:t>
            </a:r>
            <a:r>
              <a:rPr lang="en-US" dirty="0"/>
              <a:t> </a:t>
            </a:r>
            <a:r>
              <a:rPr lang="en-US" dirty="0" err="1"/>
              <a:t>njihov</a:t>
            </a:r>
            <a:r>
              <a:rPr lang="en-US" dirty="0"/>
              <a:t> </a:t>
            </a:r>
            <a:r>
              <a:rPr lang="en-US" dirty="0" err="1"/>
              <a:t>javni</a:t>
            </a:r>
            <a:r>
              <a:rPr lang="en-US" dirty="0"/>
              <a:t> </a:t>
            </a:r>
            <a:r>
              <a:rPr lang="en-US" dirty="0" err="1"/>
              <a:t>prostor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se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koristiti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kreativan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edukativan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.</a:t>
            </a:r>
          </a:p>
          <a:p>
            <a:r>
              <a:rPr lang="en-US" dirty="0" err="1"/>
              <a:t>Podsticanje</a:t>
            </a:r>
            <a:r>
              <a:rPr lang="en-US" dirty="0"/>
              <a:t> </a:t>
            </a:r>
            <a:r>
              <a:rPr lang="en-US" dirty="0" err="1"/>
              <a:t>učenika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zapažanje</a:t>
            </a:r>
            <a:r>
              <a:rPr lang="en-US" dirty="0"/>
              <a:t>, </a:t>
            </a:r>
            <a:r>
              <a:rPr lang="en-US" dirty="0" err="1"/>
              <a:t>analizu</a:t>
            </a:r>
            <a:r>
              <a:rPr lang="en-US" dirty="0"/>
              <a:t>, </a:t>
            </a:r>
            <a:r>
              <a:rPr lang="en-US" dirty="0" err="1"/>
              <a:t>razmišljanje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rješavanje</a:t>
            </a:r>
            <a:r>
              <a:rPr lang="en-US" dirty="0"/>
              <a:t> </a:t>
            </a:r>
            <a:r>
              <a:rPr lang="en-US" dirty="0" err="1"/>
              <a:t>prostornih</a:t>
            </a:r>
            <a:r>
              <a:rPr lang="en-US" dirty="0"/>
              <a:t> </a:t>
            </a:r>
            <a:r>
              <a:rPr lang="en-US" dirty="0" err="1"/>
              <a:t>problema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razradu</a:t>
            </a:r>
            <a:r>
              <a:rPr lang="en-US" dirty="0"/>
              <a:t> </a:t>
            </a:r>
            <a:r>
              <a:rPr lang="en-US" dirty="0" err="1"/>
              <a:t>ideje</a:t>
            </a:r>
            <a:r>
              <a:rPr lang="en-US" dirty="0"/>
              <a:t> </a:t>
            </a:r>
            <a:r>
              <a:rPr lang="en-US" dirty="0" err="1"/>
              <a:t>konkretne</a:t>
            </a:r>
            <a:r>
              <a:rPr lang="en-US" dirty="0"/>
              <a:t> </a:t>
            </a:r>
            <a:r>
              <a:rPr lang="en-US" dirty="0" err="1" smtClean="0"/>
              <a:t>prostorn</a:t>
            </a:r>
            <a:r>
              <a:rPr lang="sr-Latn-ME" dirty="0" smtClean="0"/>
              <a:t>og planiranja </a:t>
            </a:r>
            <a:r>
              <a:rPr lang="en-US" dirty="0" smtClean="0"/>
              <a:t>. </a:t>
            </a:r>
            <a:r>
              <a:rPr lang="en-US" dirty="0" err="1"/>
              <a:t>Upoznavanje</a:t>
            </a:r>
            <a:r>
              <a:rPr lang="en-US" dirty="0"/>
              <a:t> </a:t>
            </a:r>
            <a:r>
              <a:rPr lang="en-US" dirty="0" err="1"/>
              <a:t>arhitektonske</a:t>
            </a:r>
            <a:r>
              <a:rPr lang="en-US" dirty="0"/>
              <a:t> </a:t>
            </a:r>
            <a:r>
              <a:rPr lang="en-US" dirty="0" err="1"/>
              <a:t>struke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stručnih</a:t>
            </a:r>
            <a:r>
              <a:rPr lang="en-US" dirty="0"/>
              <a:t> </a:t>
            </a:r>
            <a:r>
              <a:rPr lang="en-US" dirty="0" err="1"/>
              <a:t>zanimanja</a:t>
            </a:r>
            <a:r>
              <a:rPr lang="en-US" dirty="0"/>
              <a:t>, </a:t>
            </a:r>
            <a:r>
              <a:rPr lang="en-US" dirty="0" err="1"/>
              <a:t>razvijanje</a:t>
            </a:r>
            <a:r>
              <a:rPr lang="en-US" dirty="0"/>
              <a:t> </a:t>
            </a:r>
            <a:r>
              <a:rPr lang="en-US" dirty="0" err="1"/>
              <a:t>vještina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kompetencija</a:t>
            </a:r>
            <a:r>
              <a:rPr lang="en-US" dirty="0"/>
              <a:t> </a:t>
            </a:r>
            <a:r>
              <a:rPr lang="en-US" dirty="0" err="1"/>
              <a:t>učestvovanja</a:t>
            </a:r>
            <a:r>
              <a:rPr lang="en-US" dirty="0"/>
              <a:t> u </a:t>
            </a:r>
            <a:r>
              <a:rPr lang="en-US" dirty="0" err="1"/>
              <a:t>demokratskom</a:t>
            </a:r>
            <a:r>
              <a:rPr lang="en-US" dirty="0"/>
              <a:t> </a:t>
            </a:r>
            <a:r>
              <a:rPr lang="en-US" dirty="0" err="1"/>
              <a:t>društvu</a:t>
            </a:r>
            <a:r>
              <a:rPr lang="en-US" dirty="0"/>
              <a:t>, s </a:t>
            </a:r>
            <a:r>
              <a:rPr lang="en-US" dirty="0" err="1"/>
              <a:t>ciljem</a:t>
            </a:r>
            <a:r>
              <a:rPr lang="en-US" dirty="0"/>
              <a:t> da </a:t>
            </a:r>
            <a:r>
              <a:rPr lang="en-US" dirty="0" err="1"/>
              <a:t>konačni</a:t>
            </a:r>
            <a:r>
              <a:rPr lang="en-US" dirty="0"/>
              <a:t> </a:t>
            </a:r>
            <a:r>
              <a:rPr lang="en-US" dirty="0" err="1"/>
              <a:t>rezultat</a:t>
            </a:r>
            <a:r>
              <a:rPr lang="en-US" dirty="0"/>
              <a:t>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 smtClean="0"/>
              <a:t>konkretn</a:t>
            </a:r>
            <a:r>
              <a:rPr lang="sr-Latn-ME" dirty="0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prostorn</a:t>
            </a:r>
            <a:r>
              <a:rPr lang="sr-Latn-ME" dirty="0" smtClean="0"/>
              <a:t>o uređenje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poboljšanje</a:t>
            </a:r>
            <a:r>
              <a:rPr lang="en-US" dirty="0"/>
              <a:t> </a:t>
            </a:r>
            <a:r>
              <a:rPr lang="en-US" dirty="0" err="1"/>
              <a:t>kvalitete</a:t>
            </a:r>
            <a:r>
              <a:rPr lang="en-US" dirty="0"/>
              <a:t> </a:t>
            </a:r>
            <a:r>
              <a:rPr lang="en-US" dirty="0" err="1"/>
              <a:t>prostora</a:t>
            </a:r>
            <a:r>
              <a:rPr lang="en-US" dirty="0"/>
              <a:t> </a:t>
            </a:r>
            <a:r>
              <a:rPr lang="en-US" dirty="0" err="1"/>
              <a:t>našeg</a:t>
            </a:r>
            <a:r>
              <a:rPr lang="en-US" dirty="0"/>
              <a:t> </a:t>
            </a:r>
            <a:r>
              <a:rPr lang="en-US" dirty="0" err="1"/>
              <a:t>školskog</a:t>
            </a:r>
            <a:r>
              <a:rPr lang="en-US" dirty="0"/>
              <a:t> </a:t>
            </a:r>
            <a:r>
              <a:rPr lang="en-US" dirty="0" err="1"/>
              <a:t>dvorišta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/>
              <a:t>Zadatak</a:t>
            </a:r>
            <a:r>
              <a:rPr lang="en-US" b="1" dirty="0"/>
              <a:t>:</a:t>
            </a:r>
          </a:p>
          <a:p>
            <a:r>
              <a:rPr lang="en-US" dirty="0" err="1"/>
              <a:t>Razrada</a:t>
            </a:r>
            <a:r>
              <a:rPr lang="en-US" dirty="0"/>
              <a:t> </a:t>
            </a:r>
            <a:r>
              <a:rPr lang="en-US" dirty="0" err="1"/>
              <a:t>koncepta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plana</a:t>
            </a:r>
            <a:r>
              <a:rPr lang="en-US" dirty="0"/>
              <a:t> </a:t>
            </a:r>
            <a:r>
              <a:rPr lang="en-US" dirty="0" err="1" smtClean="0"/>
              <a:t>izvođenj</a:t>
            </a:r>
            <a:r>
              <a:rPr lang="sr-Latn-ME" dirty="0" smtClean="0"/>
              <a:t>a</a:t>
            </a:r>
            <a:r>
              <a:rPr lang="en-US" dirty="0" smtClean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izvođenje</a:t>
            </a:r>
            <a:r>
              <a:rPr lang="en-US" dirty="0"/>
              <a:t> </a:t>
            </a:r>
            <a:r>
              <a:rPr lang="en-US" dirty="0" err="1" smtClean="0"/>
              <a:t>prostorn</a:t>
            </a:r>
            <a:r>
              <a:rPr lang="sr-Latn-ME" dirty="0" smtClean="0"/>
              <a:t>og</a:t>
            </a:r>
            <a:r>
              <a:rPr lang="en-US" dirty="0" smtClean="0"/>
              <a:t> </a:t>
            </a:r>
            <a:r>
              <a:rPr lang="sr-Latn-ME" dirty="0" smtClean="0"/>
              <a:t>planiranja (intervencije)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 </a:t>
            </a:r>
            <a:r>
              <a:rPr lang="en-US" dirty="0" err="1" smtClean="0"/>
              <a:t>promjena</a:t>
            </a:r>
            <a:r>
              <a:rPr lang="en-US" dirty="0" smtClean="0"/>
              <a:t> </a:t>
            </a:r>
            <a:r>
              <a:rPr lang="en-US" dirty="0" err="1"/>
              <a:t>popločavanja</a:t>
            </a:r>
            <a:r>
              <a:rPr lang="en-US" dirty="0"/>
              <a:t>  </a:t>
            </a:r>
            <a:r>
              <a:rPr lang="en-US" dirty="0" err="1"/>
              <a:t>ispred</a:t>
            </a:r>
            <a:r>
              <a:rPr lang="en-US" dirty="0"/>
              <a:t> </a:t>
            </a:r>
            <a:r>
              <a:rPr lang="en-US" dirty="0" err="1" smtClean="0"/>
              <a:t>ulaza</a:t>
            </a:r>
            <a:r>
              <a:rPr lang="sr-Latn-ME" dirty="0" smtClean="0"/>
              <a:t> škole 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okolnim</a:t>
            </a:r>
            <a:r>
              <a:rPr lang="en-US" dirty="0"/>
              <a:t> </a:t>
            </a:r>
            <a:r>
              <a:rPr lang="en-US" dirty="0" smtClean="0"/>
              <a:t>p</a:t>
            </a:r>
            <a:r>
              <a:rPr lang="sr-Latn-ME" dirty="0" smtClean="0"/>
              <a:t>rilazima </a:t>
            </a:r>
            <a:r>
              <a:rPr lang="en-US" dirty="0" smtClean="0"/>
              <a:t>,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sadnja</a:t>
            </a:r>
            <a:r>
              <a:rPr lang="en-US" dirty="0" smtClean="0"/>
              <a:t> </a:t>
            </a:r>
            <a:r>
              <a:rPr lang="en-US" dirty="0" err="1" smtClean="0"/>
              <a:t>zelenila</a:t>
            </a:r>
            <a:r>
              <a:rPr lang="sr-Latn-ME" dirty="0" smtClean="0"/>
              <a:t>,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dizajn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postavljanje</a:t>
            </a:r>
            <a:r>
              <a:rPr lang="en-US" dirty="0"/>
              <a:t> </a:t>
            </a:r>
            <a:r>
              <a:rPr lang="en-US" dirty="0" err="1" smtClean="0"/>
              <a:t>klu</a:t>
            </a:r>
            <a:r>
              <a:rPr lang="sr-Latn-ME" dirty="0" smtClean="0"/>
              <a:t>p</a:t>
            </a:r>
            <a:r>
              <a:rPr lang="en-US" dirty="0" smtClean="0"/>
              <a:t>a</a:t>
            </a:r>
            <a:r>
              <a:rPr lang="en-US" dirty="0"/>
              <a:t>, </a:t>
            </a:r>
            <a:endParaRPr lang="sr-Latn-ME" dirty="0" smtClean="0"/>
          </a:p>
          <a:p>
            <a:r>
              <a:rPr lang="en-US" dirty="0" err="1" smtClean="0"/>
              <a:t>stalaka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bicikle</a:t>
            </a:r>
            <a:r>
              <a:rPr lang="en-US" dirty="0" smtClean="0"/>
              <a:t>,</a:t>
            </a:r>
            <a:endParaRPr lang="sr-Latn-ME" dirty="0" smtClean="0"/>
          </a:p>
          <a:p>
            <a:r>
              <a:rPr lang="en-US" dirty="0" err="1" smtClean="0"/>
              <a:t>ko</a:t>
            </a:r>
            <a:r>
              <a:rPr lang="sr-Latn-ME" dirty="0" smtClean="0"/>
              <a:t>rpi 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smeće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rasvjeta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7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71" y="1830387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/>
              <a:t>Vrijeme</a:t>
            </a:r>
            <a:r>
              <a:rPr lang="en-US" b="1" dirty="0"/>
              <a:t> </a:t>
            </a:r>
            <a:r>
              <a:rPr lang="en-US" b="1" dirty="0" err="1"/>
              <a:t>realizacije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način</a:t>
            </a:r>
            <a:r>
              <a:rPr lang="en-US" b="1" dirty="0"/>
              <a:t> </a:t>
            </a:r>
            <a:r>
              <a:rPr lang="en-US" b="1" dirty="0" err="1"/>
              <a:t>praćenja</a:t>
            </a:r>
            <a:r>
              <a:rPr lang="en-US" b="1" dirty="0"/>
              <a:t> </a:t>
            </a:r>
            <a:r>
              <a:rPr lang="en-US" b="1" dirty="0" err="1"/>
              <a:t>sprovođenja</a:t>
            </a:r>
            <a:r>
              <a:rPr lang="en-US" b="1" dirty="0"/>
              <a:t> </a:t>
            </a:r>
            <a:r>
              <a:rPr lang="en-US" b="1" dirty="0" err="1"/>
              <a:t>zadataka</a:t>
            </a:r>
            <a:r>
              <a:rPr lang="en-US" dirty="0" smtClean="0"/>
              <a:t>:</a:t>
            </a:r>
            <a:endParaRPr lang="sr-Latn-ME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en-US" dirty="0" err="1" smtClean="0"/>
              <a:t>Tokom</a:t>
            </a:r>
            <a:r>
              <a:rPr lang="en-US" dirty="0" smtClean="0"/>
              <a:t> </a:t>
            </a:r>
            <a:r>
              <a:rPr lang="sr-Latn-ME" dirty="0" smtClean="0"/>
              <a:t>školske </a:t>
            </a:r>
            <a:r>
              <a:rPr lang="en-US" dirty="0" smtClean="0"/>
              <a:t> </a:t>
            </a:r>
            <a:r>
              <a:rPr lang="en-US" dirty="0" err="1"/>
              <a:t>godine</a:t>
            </a:r>
            <a:r>
              <a:rPr lang="en-US" dirty="0"/>
              <a:t> od </a:t>
            </a:r>
            <a:r>
              <a:rPr lang="en-US" dirty="0" err="1"/>
              <a:t>septembra</a:t>
            </a:r>
            <a:r>
              <a:rPr lang="en-US" dirty="0"/>
              <a:t>  2024. do </a:t>
            </a:r>
            <a:r>
              <a:rPr lang="en-US" dirty="0" err="1"/>
              <a:t>juna</a:t>
            </a:r>
            <a:r>
              <a:rPr lang="en-US" dirty="0"/>
              <a:t> 2025.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Predstavljanje</a:t>
            </a:r>
            <a:r>
              <a:rPr lang="en-US" dirty="0" smtClean="0"/>
              <a:t> </a:t>
            </a:r>
            <a:r>
              <a:rPr lang="en-US" dirty="0" err="1"/>
              <a:t>rezultata</a:t>
            </a:r>
            <a:r>
              <a:rPr lang="en-US" dirty="0"/>
              <a:t> </a:t>
            </a:r>
            <a:r>
              <a:rPr lang="en-US" dirty="0" err="1"/>
              <a:t>projekta</a:t>
            </a:r>
            <a:r>
              <a:rPr lang="en-US" dirty="0"/>
              <a:t> u </a:t>
            </a:r>
            <a:r>
              <a:rPr lang="en-US" dirty="0" err="1" smtClean="0"/>
              <a:t>škol</a:t>
            </a:r>
            <a:r>
              <a:rPr lang="sr-Latn-ME" dirty="0" smtClean="0"/>
              <a:t>i</a:t>
            </a:r>
            <a:r>
              <a:rPr lang="en-US" dirty="0" smtClean="0"/>
              <a:t>, </a:t>
            </a:r>
            <a:r>
              <a:rPr lang="en-US" dirty="0" err="1"/>
              <a:t>društvima</a:t>
            </a:r>
            <a:r>
              <a:rPr lang="en-US" dirty="0"/>
              <a:t> </a:t>
            </a:r>
            <a:r>
              <a:rPr lang="en-US" dirty="0" err="1"/>
              <a:t>arhitekata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medijima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završna</a:t>
            </a:r>
            <a:r>
              <a:rPr lang="en-US" dirty="0"/>
              <a:t> </a:t>
            </a:r>
            <a:r>
              <a:rPr lang="en-US" dirty="0" err="1"/>
              <a:t>rasprava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zaključcima</a:t>
            </a:r>
            <a:r>
              <a:rPr lang="en-US" dirty="0"/>
              <a:t>.</a:t>
            </a:r>
          </a:p>
          <a:p>
            <a:r>
              <a:rPr lang="en-US" dirty="0" err="1"/>
              <a:t>Nositelji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smtClean="0"/>
              <a:t>OŠ </a:t>
            </a:r>
            <a:r>
              <a:rPr lang="sr-Latn-ME" dirty="0" smtClean="0"/>
              <a:t>,,</a:t>
            </a:r>
            <a:r>
              <a:rPr lang="en-US" dirty="0" smtClean="0"/>
              <a:t>Drago </a:t>
            </a:r>
            <a:r>
              <a:rPr lang="en-US" dirty="0" err="1" smtClean="0"/>
              <a:t>Milović</a:t>
            </a:r>
            <a:r>
              <a:rPr lang="sr-Latn-ME" dirty="0" smtClean="0"/>
              <a:t>,,</a:t>
            </a:r>
            <a:r>
              <a:rPr lang="en-US" dirty="0" smtClean="0"/>
              <a:t>  </a:t>
            </a:r>
            <a:r>
              <a:rPr lang="en-US" dirty="0"/>
              <a:t>–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sedmih</a:t>
            </a:r>
            <a:r>
              <a:rPr lang="en-US" dirty="0"/>
              <a:t> </a:t>
            </a:r>
            <a:r>
              <a:rPr lang="en-US" dirty="0" err="1"/>
              <a:t>razreda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nastavnici</a:t>
            </a:r>
            <a:r>
              <a:rPr lang="en-US" dirty="0"/>
              <a:t> </a:t>
            </a:r>
            <a:r>
              <a:rPr lang="en-US" dirty="0" err="1"/>
              <a:t>tehnike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informatike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Gra</a:t>
            </a:r>
            <a:r>
              <a:rPr lang="sr-Latn-ME" dirty="0" smtClean="0"/>
              <a:t>đevinska </a:t>
            </a:r>
            <a:r>
              <a:rPr lang="en-US" dirty="0" err="1" smtClean="0"/>
              <a:t>škola</a:t>
            </a:r>
            <a:r>
              <a:rPr lang="en-US" dirty="0"/>
              <a:t>–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 smtClean="0"/>
              <a:t>nastavnici</a:t>
            </a:r>
            <a:r>
              <a:rPr lang="sr-Latn-ME" dirty="0" smtClean="0"/>
              <a:t>(opciono)</a:t>
            </a:r>
          </a:p>
          <a:p>
            <a:r>
              <a:rPr lang="sr-Latn-ME" dirty="0" err="1"/>
              <a:t>D</a:t>
            </a:r>
            <a:r>
              <a:rPr lang="en-US" dirty="0" err="1" smtClean="0"/>
              <a:t>ipl</a:t>
            </a:r>
            <a:r>
              <a:rPr lang="sr-Latn-ME" dirty="0" smtClean="0"/>
              <a:t>omirani </a:t>
            </a:r>
            <a:r>
              <a:rPr lang="en-US" dirty="0" smtClean="0"/>
              <a:t>in</a:t>
            </a:r>
            <a:r>
              <a:rPr lang="sr-Latn-ME" dirty="0" smtClean="0"/>
              <a:t>ženjeri </a:t>
            </a:r>
            <a:r>
              <a:rPr lang="en-US" dirty="0" err="1" smtClean="0"/>
              <a:t>ar</a:t>
            </a:r>
            <a:r>
              <a:rPr lang="sr-Latn-ME" dirty="0" smtClean="0"/>
              <a:t>hitekture Opštine Tivat 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Projektni biro u </a:t>
            </a:r>
            <a:r>
              <a:rPr lang="en-US" dirty="0" smtClean="0"/>
              <a:t> </a:t>
            </a:r>
            <a:r>
              <a:rPr lang="sr-Latn-ME" dirty="0" smtClean="0"/>
              <a:t>Tivtu  ili u okruženju </a:t>
            </a:r>
            <a:endParaRPr lang="en-US" dirty="0"/>
          </a:p>
          <a:p>
            <a:r>
              <a:rPr lang="en-US" dirty="0" err="1"/>
              <a:t>Praćenje</a:t>
            </a:r>
            <a:r>
              <a:rPr lang="en-US" dirty="0"/>
              <a:t> </a:t>
            </a:r>
            <a:r>
              <a:rPr lang="en-US" dirty="0" err="1"/>
              <a:t>stanja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ocjenjivanje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88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36" y="54575"/>
            <a:ext cx="51435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03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03" y="115681"/>
            <a:ext cx="51435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" y="1375808"/>
            <a:ext cx="4114800" cy="548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37" y="-12917"/>
            <a:ext cx="379095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r-Latn-ME" b="1" dirty="0"/>
              <a:t>2. Naziv teme: OTPAD – selektivno skupljanje i razvrstavanje otpada u školi</a:t>
            </a:r>
            <a:endParaRPr lang="en-US" dirty="0"/>
          </a:p>
          <a:p>
            <a:r>
              <a:rPr lang="en-US" b="1" dirty="0" err="1"/>
              <a:t>Cilj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Edukacija</a:t>
            </a:r>
            <a:r>
              <a:rPr lang="en-US" dirty="0" smtClean="0"/>
              <a:t>  </a:t>
            </a:r>
            <a:r>
              <a:rPr lang="en-US" dirty="0" err="1"/>
              <a:t>učenika</a:t>
            </a:r>
            <a:r>
              <a:rPr lang="en-US" dirty="0"/>
              <a:t> da </a:t>
            </a:r>
            <a:r>
              <a:rPr lang="en-US" dirty="0" err="1"/>
              <a:t>selektovanim</a:t>
            </a:r>
            <a:r>
              <a:rPr lang="en-US" dirty="0"/>
              <a:t> </a:t>
            </a:r>
            <a:r>
              <a:rPr lang="en-US" dirty="0" err="1"/>
              <a:t>prikupljanjem</a:t>
            </a:r>
            <a:r>
              <a:rPr lang="en-US" dirty="0"/>
              <a:t> </a:t>
            </a:r>
            <a:r>
              <a:rPr lang="en-US" dirty="0" err="1"/>
              <a:t>otpada</a:t>
            </a:r>
            <a:r>
              <a:rPr lang="en-US" dirty="0"/>
              <a:t> </a:t>
            </a:r>
            <a:r>
              <a:rPr lang="en-US" dirty="0" err="1"/>
              <a:t>smanjujemo</a:t>
            </a:r>
            <a:r>
              <a:rPr lang="en-US" dirty="0"/>
              <a:t> </a:t>
            </a:r>
            <a:r>
              <a:rPr lang="en-US" dirty="0" err="1"/>
              <a:t>količinu</a:t>
            </a:r>
            <a:r>
              <a:rPr lang="en-US" dirty="0"/>
              <a:t> </a:t>
            </a:r>
            <a:r>
              <a:rPr lang="en-US" dirty="0" err="1"/>
              <a:t>otpada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odlagalištu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Podsticanje</a:t>
            </a:r>
            <a:r>
              <a:rPr lang="en-US" dirty="0" smtClean="0"/>
              <a:t> </a:t>
            </a:r>
            <a:r>
              <a:rPr lang="en-US" dirty="0" err="1"/>
              <a:t>učenika</a:t>
            </a:r>
            <a:r>
              <a:rPr lang="en-US" dirty="0"/>
              <a:t> da se </a:t>
            </a:r>
            <a:r>
              <a:rPr lang="en-US" dirty="0" err="1"/>
              <a:t>ponašaju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ekološki</a:t>
            </a:r>
            <a:r>
              <a:rPr lang="en-US" dirty="0"/>
              <a:t> </a:t>
            </a:r>
            <a:r>
              <a:rPr lang="en-US" dirty="0" err="1"/>
              <a:t>osviješteno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humanitarno</a:t>
            </a:r>
            <a:r>
              <a:rPr lang="en-US" dirty="0"/>
              <a:t> - </a:t>
            </a:r>
            <a:r>
              <a:rPr lang="en-US" dirty="0" err="1"/>
              <a:t>skupljanjem</a:t>
            </a:r>
            <a:r>
              <a:rPr lang="en-US" dirty="0"/>
              <a:t> </a:t>
            </a:r>
            <a:r>
              <a:rPr lang="en-US" dirty="0" err="1"/>
              <a:t>sekundarnih</a:t>
            </a:r>
            <a:r>
              <a:rPr lang="en-US" dirty="0"/>
              <a:t> </a:t>
            </a:r>
            <a:r>
              <a:rPr lang="en-US" dirty="0" err="1"/>
              <a:t>sirovina</a:t>
            </a:r>
            <a:r>
              <a:rPr lang="en-US" dirty="0"/>
              <a:t> </a:t>
            </a:r>
            <a:r>
              <a:rPr lang="en-US" dirty="0" err="1"/>
              <a:t>vrijednih</a:t>
            </a:r>
            <a:r>
              <a:rPr lang="en-US" dirty="0"/>
              <a:t> </a:t>
            </a:r>
            <a:r>
              <a:rPr lang="en-US" dirty="0" err="1"/>
              <a:t>sastojaka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bi </a:t>
            </a:r>
            <a:r>
              <a:rPr lang="en-US" dirty="0" err="1"/>
              <a:t>nepovratno</a:t>
            </a:r>
            <a:r>
              <a:rPr lang="en-US" dirty="0"/>
              <a:t> </a:t>
            </a:r>
            <a:r>
              <a:rPr lang="en-US" dirty="0" err="1"/>
              <a:t>završili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odlagalištu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3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/>
              <a:t>Zadatak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Odlaganje</a:t>
            </a:r>
            <a:r>
              <a:rPr lang="en-US" dirty="0" smtClean="0"/>
              <a:t> </a:t>
            </a:r>
            <a:r>
              <a:rPr lang="en-US" dirty="0" err="1"/>
              <a:t>papirnatog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plastičnog</a:t>
            </a:r>
            <a:r>
              <a:rPr lang="en-US" dirty="0"/>
              <a:t> </a:t>
            </a:r>
            <a:r>
              <a:rPr lang="en-US" dirty="0" err="1"/>
              <a:t>otpada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bio </a:t>
            </a:r>
            <a:r>
              <a:rPr lang="en-US" dirty="0" err="1"/>
              <a:t>otpada</a:t>
            </a:r>
            <a:r>
              <a:rPr lang="en-US" dirty="0"/>
              <a:t> </a:t>
            </a:r>
            <a:r>
              <a:rPr lang="en-US" dirty="0" err="1"/>
              <a:t>stvorenog</a:t>
            </a:r>
            <a:r>
              <a:rPr lang="en-US" dirty="0"/>
              <a:t> u </a:t>
            </a:r>
            <a:r>
              <a:rPr lang="en-US" dirty="0" err="1"/>
              <a:t>svakoj</a:t>
            </a:r>
            <a:r>
              <a:rPr lang="en-US" dirty="0"/>
              <a:t> </a:t>
            </a:r>
            <a:r>
              <a:rPr lang="en-US" dirty="0" err="1"/>
              <a:t>učionici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hodnicima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,  u </a:t>
            </a:r>
            <a:r>
              <a:rPr lang="en-US" dirty="0" err="1"/>
              <a:t>školskoj</a:t>
            </a:r>
            <a:r>
              <a:rPr lang="en-US" dirty="0"/>
              <a:t> </a:t>
            </a:r>
            <a:r>
              <a:rPr lang="en-US" dirty="0" err="1"/>
              <a:t>kuhinji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ostalim</a:t>
            </a:r>
            <a:r>
              <a:rPr lang="en-US" dirty="0"/>
              <a:t> </a:t>
            </a:r>
            <a:r>
              <a:rPr lang="en-US" dirty="0" err="1"/>
              <a:t>prostorijama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 u </a:t>
            </a:r>
            <a:r>
              <a:rPr lang="en-US" dirty="0" err="1"/>
              <a:t>odgovarajuće</a:t>
            </a:r>
            <a:r>
              <a:rPr lang="en-US" dirty="0"/>
              <a:t> </a:t>
            </a:r>
            <a:r>
              <a:rPr lang="sr-Latn-ME" dirty="0" smtClean="0"/>
              <a:t>korpe</a:t>
            </a:r>
            <a:r>
              <a:rPr lang="en-US" dirty="0" smtClean="0"/>
              <a:t> </a:t>
            </a:r>
            <a:r>
              <a:rPr lang="en-US" dirty="0"/>
              <a:t>u </a:t>
            </a:r>
            <a:r>
              <a:rPr lang="en-US" dirty="0" err="1"/>
              <a:t>svakoj</a:t>
            </a:r>
            <a:r>
              <a:rPr lang="en-US" dirty="0"/>
              <a:t> </a:t>
            </a:r>
            <a:r>
              <a:rPr lang="en-US" dirty="0" err="1" smtClean="0"/>
              <a:t>prostoriji</a:t>
            </a:r>
            <a:r>
              <a:rPr lang="sr-Latn-ME" dirty="0" smtClean="0"/>
              <a:t> škole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Odlaganje</a:t>
            </a:r>
            <a:r>
              <a:rPr lang="en-US" dirty="0" smtClean="0"/>
              <a:t> </a:t>
            </a:r>
            <a:r>
              <a:rPr lang="en-US" dirty="0" err="1"/>
              <a:t>baterija</a:t>
            </a:r>
            <a:r>
              <a:rPr lang="en-US" dirty="0"/>
              <a:t>, </a:t>
            </a:r>
            <a:r>
              <a:rPr lang="en-US" dirty="0" err="1"/>
              <a:t>stakla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plastike</a:t>
            </a:r>
            <a:r>
              <a:rPr lang="en-US" dirty="0"/>
              <a:t> u </a:t>
            </a:r>
            <a:r>
              <a:rPr lang="en-US" dirty="0" err="1"/>
              <a:t>odgovarajući</a:t>
            </a:r>
            <a:r>
              <a:rPr lang="en-US" dirty="0"/>
              <a:t> </a:t>
            </a:r>
            <a:r>
              <a:rPr lang="sr-Latn-ME" dirty="0" smtClean="0"/>
              <a:t>korpe 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hodnicima</a:t>
            </a:r>
            <a:r>
              <a:rPr lang="en-US" dirty="0"/>
              <a:t> u </a:t>
            </a:r>
            <a:r>
              <a:rPr lang="en-US" dirty="0" err="1"/>
              <a:t>školi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Skupljanje</a:t>
            </a:r>
            <a:r>
              <a:rPr lang="en-US" dirty="0" smtClean="0"/>
              <a:t> </a:t>
            </a:r>
            <a:r>
              <a:rPr lang="en-US" dirty="0" err="1"/>
              <a:t>plastičnih</a:t>
            </a:r>
            <a:r>
              <a:rPr lang="en-US" dirty="0"/>
              <a:t> </a:t>
            </a:r>
            <a:r>
              <a:rPr lang="en-US" dirty="0" err="1"/>
              <a:t>čepova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Udruženje</a:t>
            </a:r>
            <a:r>
              <a:rPr lang="en-US" dirty="0"/>
              <a:t>  </a:t>
            </a:r>
            <a:r>
              <a:rPr lang="en-US" dirty="0" err="1"/>
              <a:t>oboljelih</a:t>
            </a:r>
            <a:r>
              <a:rPr lang="en-US" dirty="0"/>
              <a:t> od </a:t>
            </a:r>
            <a:r>
              <a:rPr lang="en-US" dirty="0" err="1"/>
              <a:t>leukemije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limfoma</a:t>
            </a:r>
            <a:r>
              <a:rPr lang="en-US" dirty="0"/>
              <a:t>.</a:t>
            </a:r>
          </a:p>
          <a:p>
            <a:r>
              <a:rPr lang="en-US" dirty="0" err="1"/>
              <a:t>Skupljanje</a:t>
            </a:r>
            <a:r>
              <a:rPr lang="en-US" dirty="0"/>
              <a:t>  </a:t>
            </a:r>
            <a:r>
              <a:rPr lang="en-US" dirty="0" err="1"/>
              <a:t>nepotrebne</a:t>
            </a:r>
            <a:r>
              <a:rPr lang="en-US" dirty="0"/>
              <a:t> </a:t>
            </a:r>
            <a:r>
              <a:rPr lang="en-US" dirty="0" err="1"/>
              <a:t>garderobe</a:t>
            </a:r>
            <a:r>
              <a:rPr lang="en-US" dirty="0"/>
              <a:t> 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Crveni</a:t>
            </a:r>
            <a:r>
              <a:rPr lang="en-US" dirty="0"/>
              <a:t> </a:t>
            </a:r>
            <a:r>
              <a:rPr lang="en-US" dirty="0" err="1"/>
              <a:t>krst</a:t>
            </a:r>
            <a:r>
              <a:rPr lang="en-US" dirty="0"/>
              <a:t> .</a:t>
            </a:r>
          </a:p>
          <a:p>
            <a:r>
              <a:rPr lang="en-US" dirty="0" err="1"/>
              <a:t>Skupljanje</a:t>
            </a:r>
            <a:r>
              <a:rPr lang="en-US" dirty="0"/>
              <a:t> </a:t>
            </a:r>
            <a:r>
              <a:rPr lang="en-US" dirty="0" err="1"/>
              <a:t>elektronskog</a:t>
            </a:r>
            <a:r>
              <a:rPr lang="en-US" dirty="0"/>
              <a:t> </a:t>
            </a:r>
            <a:r>
              <a:rPr lang="en-US" dirty="0" err="1"/>
              <a:t>otpada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8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r-Latn-RS" sz="3000" b="1" dirty="0" smtClean="0">
                <a:solidFill>
                  <a:srgbClr val="FF0000"/>
                </a:solidFill>
                <a:latin typeface="Lato" panose="020F0502020204030203"/>
              </a:rPr>
              <a:t>              Obnavljanje </a:t>
            </a:r>
            <a:r>
              <a:rPr lang="sr-Latn-RS" sz="3000" b="1" dirty="0">
                <a:solidFill>
                  <a:srgbClr val="FF0000"/>
                </a:solidFill>
                <a:latin typeface="Lato" panose="020F0502020204030203"/>
              </a:rPr>
              <a:t>statusa </a:t>
            </a:r>
            <a:r>
              <a:rPr lang="sr-Latn-RS" sz="3000" b="1" dirty="0" smtClean="0">
                <a:solidFill>
                  <a:srgbClr val="FF0000"/>
                </a:solidFill>
                <a:latin typeface="Lato" panose="020F0502020204030203"/>
              </a:rPr>
              <a:t>eko-škole </a:t>
            </a:r>
            <a:endParaRPr lang="en-US" sz="3000" dirty="0">
              <a:solidFill>
                <a:srgbClr val="FF0000"/>
              </a:solidFill>
              <a:latin typeface="Lato" panose="020F0502020204030203"/>
            </a:endParaRPr>
          </a:p>
          <a:p>
            <a:r>
              <a:rPr lang="sr-Latn-RS" dirty="0">
                <a:latin typeface="Lato" panose="020F0502020204030203"/>
              </a:rPr>
              <a:t>Svake dvije godine</a:t>
            </a:r>
          </a:p>
          <a:p>
            <a:r>
              <a:rPr lang="sr-Latn-RS" dirty="0">
                <a:latin typeface="Lato" panose="020F0502020204030203"/>
              </a:rPr>
              <a:t>Sticanje statusa Ekoškole, prva i druga obnova – zelena zastava</a:t>
            </a:r>
            <a:endParaRPr lang="en-US" dirty="0">
              <a:latin typeface="Lato" panose="020F0502020204030203"/>
            </a:endParaRPr>
          </a:p>
          <a:p>
            <a:r>
              <a:rPr lang="sr-Latn-RS" dirty="0">
                <a:latin typeface="Lato" panose="020F0502020204030203"/>
              </a:rPr>
              <a:t>Treća obnova – bronzani status </a:t>
            </a:r>
            <a:endParaRPr lang="en-US" dirty="0">
              <a:latin typeface="Lato" panose="020F0502020204030203"/>
            </a:endParaRPr>
          </a:p>
          <a:p>
            <a:r>
              <a:rPr lang="sr-Latn-RS" dirty="0">
                <a:latin typeface="Lato" panose="020F0502020204030203"/>
              </a:rPr>
              <a:t>Četvrta obnova – srebrni status </a:t>
            </a:r>
            <a:endParaRPr lang="en-US" dirty="0">
              <a:latin typeface="Lato" panose="020F0502020204030203"/>
            </a:endParaRPr>
          </a:p>
          <a:p>
            <a:r>
              <a:rPr lang="sr-Latn-RS" dirty="0">
                <a:latin typeface="Lato" panose="020F0502020204030203"/>
              </a:rPr>
              <a:t>Peta obnova – zlatni status </a:t>
            </a:r>
            <a:endParaRPr lang="en-US" dirty="0">
              <a:latin typeface="Lato" panose="020F0502020204030203"/>
            </a:endParaRPr>
          </a:p>
          <a:p>
            <a:r>
              <a:rPr lang="sr-Latn-RS" dirty="0">
                <a:latin typeface="Lato" panose="020F0502020204030203"/>
              </a:rPr>
              <a:t>Šesta obnova – dijamantni status </a:t>
            </a:r>
            <a:endParaRPr lang="en-US" dirty="0">
              <a:latin typeface="Lato" panose="020F0502020204030203"/>
            </a:endParaRPr>
          </a:p>
          <a:p>
            <a:r>
              <a:rPr lang="sr-Latn-RS" dirty="0">
                <a:latin typeface="Lato" panose="020F0502020204030203"/>
              </a:rPr>
              <a:t>Sedma obnova – platinasti status </a:t>
            </a:r>
            <a:endParaRPr lang="en-US" dirty="0">
              <a:latin typeface="Lato" panose="020F0502020204030203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Vrijeme</a:t>
            </a:r>
            <a:r>
              <a:rPr lang="en-US" b="1" dirty="0"/>
              <a:t> </a:t>
            </a:r>
            <a:r>
              <a:rPr lang="en-US" b="1" dirty="0" err="1"/>
              <a:t>realizacije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način</a:t>
            </a:r>
            <a:r>
              <a:rPr lang="en-US" b="1" dirty="0"/>
              <a:t> </a:t>
            </a:r>
            <a:r>
              <a:rPr lang="en-US" b="1" dirty="0" err="1"/>
              <a:t>praćenja</a:t>
            </a:r>
            <a:r>
              <a:rPr lang="en-US" b="1" dirty="0"/>
              <a:t> </a:t>
            </a:r>
            <a:r>
              <a:rPr lang="en-US" b="1" dirty="0" err="1"/>
              <a:t>sprovođenja</a:t>
            </a:r>
            <a:r>
              <a:rPr lang="en-US" b="1" dirty="0"/>
              <a:t> </a:t>
            </a:r>
            <a:r>
              <a:rPr lang="en-US" b="1" dirty="0" err="1"/>
              <a:t>zadataka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školske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 2024./2025.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bilježenje</a:t>
            </a:r>
            <a:r>
              <a:rPr lang="en-US" dirty="0" smtClean="0"/>
              <a:t> </a:t>
            </a:r>
            <a:r>
              <a:rPr lang="en-US" dirty="0"/>
              <a:t>,</a:t>
            </a:r>
            <a:r>
              <a:rPr lang="en-US" dirty="0" err="1"/>
              <a:t>analiziranje</a:t>
            </a:r>
            <a:r>
              <a:rPr lang="en-US" dirty="0"/>
              <a:t>, </a:t>
            </a:r>
            <a:r>
              <a:rPr lang="en-US" dirty="0" err="1"/>
              <a:t>praćenje</a:t>
            </a:r>
            <a:r>
              <a:rPr lang="en-US" dirty="0"/>
              <a:t>  u </a:t>
            </a:r>
            <a:r>
              <a:rPr lang="en-US" dirty="0" err="1"/>
              <a:t>eko</a:t>
            </a:r>
            <a:r>
              <a:rPr lang="en-US" dirty="0"/>
              <a:t> </a:t>
            </a:r>
            <a:r>
              <a:rPr lang="en-US" dirty="0" err="1"/>
              <a:t>dnevniku</a:t>
            </a:r>
            <a:r>
              <a:rPr lang="en-US" dirty="0"/>
              <a:t> </a:t>
            </a:r>
            <a:r>
              <a:rPr lang="en-US" dirty="0" err="1" smtClean="0"/>
              <a:t>eko</a:t>
            </a:r>
            <a:r>
              <a:rPr lang="sr-Latn-ME" dirty="0" smtClean="0"/>
              <a:t> </a:t>
            </a:r>
            <a:r>
              <a:rPr lang="en-US" dirty="0" err="1" smtClean="0"/>
              <a:t>patrole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err="1"/>
              <a:t>Nositelji</a:t>
            </a:r>
            <a:r>
              <a:rPr lang="en-US" b="1" dirty="0"/>
              <a:t>:</a:t>
            </a:r>
          </a:p>
          <a:p>
            <a:r>
              <a:rPr lang="en-US" dirty="0" err="1"/>
              <a:t>Svi</a:t>
            </a:r>
            <a:r>
              <a:rPr lang="en-US" dirty="0"/>
              <a:t> </a:t>
            </a:r>
            <a:r>
              <a:rPr lang="en-US" dirty="0" err="1"/>
              <a:t>učitelji,nastavnici</a:t>
            </a:r>
            <a:r>
              <a:rPr lang="en-US" dirty="0"/>
              <a:t> , </a:t>
            </a:r>
            <a:r>
              <a:rPr lang="en-US" dirty="0" err="1"/>
              <a:t>učenici</a:t>
            </a:r>
            <a:r>
              <a:rPr lang="en-US" dirty="0"/>
              <a:t>, </a:t>
            </a:r>
            <a:r>
              <a:rPr lang="en-US" dirty="0" err="1"/>
              <a:t>tehničko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dr. </a:t>
            </a:r>
            <a:r>
              <a:rPr lang="en-US" dirty="0" err="1"/>
              <a:t>osoblje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ME" dirty="0" smtClean="0"/>
              <a:t>RECIKLAŽNO OSTRVO U HOLU ŠKOLE ZA AMBALAŽNI OTPAD KOJI SE RECIKLIRA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61</a:t>
            </a:fld>
            <a:endParaRPr lang="en-US" dirty="0"/>
          </a:p>
        </p:txBody>
      </p:sp>
      <p:sp>
        <p:nvSpPr>
          <p:cNvPr id="5" name="AutoShape 2" descr="https://regionalni.com/wp-content/uploads/spremnici-za-ulje-cakovecd-e16632425763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4316092"/>
            <a:ext cx="5747388" cy="2394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63" y="2778669"/>
            <a:ext cx="2955877" cy="39428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55" y="2592518"/>
            <a:ext cx="2365556" cy="27636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691" y="2614289"/>
            <a:ext cx="3102232" cy="23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768" y="1348600"/>
            <a:ext cx="4343223" cy="3257417"/>
          </a:xfrm>
          <a:prstGeom prst="rect">
            <a:avLst/>
          </a:prstGeom>
        </p:spPr>
      </p:pic>
      <p:pic>
        <p:nvPicPr>
          <p:cNvPr id="2052" name="Picture 4" descr="Centar za mlade Zenica uveden u sistem upravljanja ambalažnim otpadom |  Kreativ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13"/>
            <a:ext cx="5010060" cy="274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9" y="4123215"/>
            <a:ext cx="4426104" cy="2598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37" y="4041219"/>
            <a:ext cx="44196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9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048"/>
            <a:ext cx="4089949" cy="28981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949" y="1262923"/>
            <a:ext cx="5030102" cy="5588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9" y="4187166"/>
            <a:ext cx="4066000" cy="26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ME" b="1" dirty="0" smtClean="0"/>
              <a:t>3.Naziv teme :ENERGIJA</a:t>
            </a:r>
            <a:endParaRPr lang="en-US" dirty="0"/>
          </a:p>
          <a:p>
            <a:r>
              <a:rPr lang="sr-Latn-ME" b="1" dirty="0"/>
              <a:t>CILJ:</a:t>
            </a:r>
            <a:endParaRPr lang="en-US" dirty="0"/>
          </a:p>
          <a:p>
            <a:r>
              <a:rPr lang="sr-Latn-ME" dirty="0" smtClean="0"/>
              <a:t>Ukazati </a:t>
            </a:r>
            <a:r>
              <a:rPr lang="sr-Latn-ME" dirty="0"/>
              <a:t>na ograničenost, problematičnost primjene  i ekološku opasnost atomske energije te neobnovljivih izvora energije (nafte, uglja i prirodnog gasa).  </a:t>
            </a:r>
            <a:endParaRPr lang="en-US" dirty="0"/>
          </a:p>
          <a:p>
            <a:r>
              <a:rPr lang="sr-Latn-ME" dirty="0" smtClean="0"/>
              <a:t>Edukacija  </a:t>
            </a:r>
            <a:r>
              <a:rPr lang="sr-Latn-ME" dirty="0"/>
              <a:t>učenika i ukazivanje na potrebu za korištenjem obnovljivih izvora energije vode, vjetra, sunca u svakodnevnom životu.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ME" b="1" dirty="0"/>
              <a:t>Zadatak:</a:t>
            </a:r>
            <a:endParaRPr lang="en-US" dirty="0"/>
          </a:p>
          <a:p>
            <a:pPr marL="0" indent="0">
              <a:buNone/>
            </a:pPr>
            <a:r>
              <a:rPr lang="sr-Latn-ME" dirty="0" smtClean="0"/>
              <a:t>• Očitavanje </a:t>
            </a:r>
            <a:r>
              <a:rPr lang="sr-Latn-ME" dirty="0"/>
              <a:t>brojila struje i  </a:t>
            </a:r>
            <a:r>
              <a:rPr lang="sr-Latn-ME" dirty="0" smtClean="0"/>
              <a:t>mazuta, </a:t>
            </a:r>
            <a:r>
              <a:rPr lang="sr-Latn-ME" dirty="0"/>
              <a:t>izračun potrošnje po </a:t>
            </a:r>
            <a:r>
              <a:rPr lang="sr-Latn-ME" dirty="0" smtClean="0"/>
              <a:t>učeniku/zaposlenom  </a:t>
            </a:r>
            <a:r>
              <a:rPr lang="sr-Latn-ME" dirty="0"/>
              <a:t>škole.</a:t>
            </a:r>
            <a:endParaRPr lang="en-US" dirty="0"/>
          </a:p>
          <a:p>
            <a:pPr marL="0" indent="0">
              <a:buNone/>
            </a:pPr>
            <a:r>
              <a:rPr lang="sr-Latn-ME" dirty="0" smtClean="0"/>
              <a:t>• Podsticanje </a:t>
            </a:r>
            <a:r>
              <a:rPr lang="sr-Latn-ME" dirty="0"/>
              <a:t>na štednju struje i </a:t>
            </a:r>
            <a:r>
              <a:rPr lang="sr-Latn-ME" dirty="0" smtClean="0"/>
              <a:t>mazuta </a:t>
            </a:r>
            <a:r>
              <a:rPr lang="sr-Latn-ME" dirty="0"/>
              <a:t>u školi i </a:t>
            </a:r>
            <a:r>
              <a:rPr lang="sr-Latn-ME" dirty="0" smtClean="0"/>
              <a:t>struje kod </a:t>
            </a:r>
            <a:r>
              <a:rPr lang="sr-Latn-ME" dirty="0"/>
              <a:t>kuće</a:t>
            </a:r>
            <a:r>
              <a:rPr lang="sr-Latn-ME" dirty="0" smtClean="0"/>
              <a:t>.</a:t>
            </a:r>
          </a:p>
          <a:p>
            <a:r>
              <a:rPr lang="sr-Latn-ME" dirty="0" smtClean="0"/>
              <a:t>Š</a:t>
            </a:r>
            <a:r>
              <a:rPr lang="en-US" dirty="0" err="1" smtClean="0"/>
              <a:t>kolski</a:t>
            </a:r>
            <a:r>
              <a:rPr lang="en-US" dirty="0" smtClean="0"/>
              <a:t> </a:t>
            </a:r>
            <a:r>
              <a:rPr lang="en-US" dirty="0" err="1"/>
              <a:t>solarni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, </a:t>
            </a:r>
            <a:endParaRPr lang="sr-Latn-ME" dirty="0" smtClean="0"/>
          </a:p>
          <a:p>
            <a:r>
              <a:rPr lang="en-US" dirty="0" smtClean="0"/>
              <a:t>LED </a:t>
            </a:r>
            <a:r>
              <a:rPr lang="en-US" dirty="0" err="1"/>
              <a:t>svjetla</a:t>
            </a:r>
            <a:r>
              <a:rPr lang="en-US" dirty="0"/>
              <a:t> u </a:t>
            </a:r>
            <a:r>
              <a:rPr lang="en-US" dirty="0" err="1"/>
              <a:t>cijeloj</a:t>
            </a:r>
            <a:r>
              <a:rPr lang="en-US" dirty="0"/>
              <a:t> </a:t>
            </a:r>
            <a:r>
              <a:rPr lang="en-US" dirty="0" err="1" smtClean="0"/>
              <a:t>školi</a:t>
            </a:r>
            <a:r>
              <a:rPr lang="sr-Latn-ME" dirty="0"/>
              <a:t>,</a:t>
            </a:r>
            <a:endParaRPr lang="en-US" dirty="0"/>
          </a:p>
          <a:p>
            <a:pPr marL="0" indent="0">
              <a:buNone/>
            </a:pPr>
            <a:r>
              <a:rPr lang="sr-Latn-ME" dirty="0" smtClean="0"/>
              <a:t>• Obilježavanje </a:t>
            </a:r>
            <a:r>
              <a:rPr lang="sr-Latn-ME" dirty="0"/>
              <a:t>Svjetskog dana obnovljivih izvora </a:t>
            </a:r>
            <a:r>
              <a:rPr lang="sr-Latn-ME" dirty="0" smtClean="0"/>
              <a:t>energije(26.april).</a:t>
            </a:r>
          </a:p>
          <a:p>
            <a:r>
              <a:rPr lang="sr-Latn-ME" dirty="0" smtClean="0"/>
              <a:t>Ugradnja </a:t>
            </a:r>
            <a:r>
              <a:rPr lang="sr-Latn-ME" dirty="0"/>
              <a:t>solarnih </a:t>
            </a:r>
            <a:r>
              <a:rPr lang="sr-Latn-ME" dirty="0" smtClean="0"/>
              <a:t>panela( </a:t>
            </a:r>
            <a:r>
              <a:rPr lang="sr-Latn-ME" sz="2600" dirty="0"/>
              <a:t>energetski zahtjevi u obrazovnom sektoru su </a:t>
            </a:r>
            <a:r>
              <a:rPr lang="sr-Latn-ME" sz="2600" dirty="0" smtClean="0"/>
              <a:t>visoki </a:t>
            </a:r>
            <a:r>
              <a:rPr lang="sr-Latn-ME" sz="1900" dirty="0" smtClean="0"/>
              <a:t>Od </a:t>
            </a:r>
            <a:r>
              <a:rPr lang="sr-Latn-ME" sz="2600" dirty="0" smtClean="0"/>
              <a:t>rasvjete </a:t>
            </a:r>
            <a:r>
              <a:rPr lang="sr-Latn-ME" sz="2600" dirty="0"/>
              <a:t>i klimatizacije do kompjuterskih </a:t>
            </a:r>
            <a:r>
              <a:rPr lang="sr-Latn-ME" sz="2600" dirty="0" smtClean="0"/>
              <a:t>učionica </a:t>
            </a:r>
            <a:r>
              <a:rPr lang="sr-Latn-ME" sz="2600" dirty="0"/>
              <a:t>i audiovizuelne </a:t>
            </a:r>
            <a:r>
              <a:rPr lang="sr-Latn-ME" sz="2600" dirty="0" smtClean="0"/>
              <a:t>opreme)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/>
              <a:t>Vrijeme</a:t>
            </a:r>
            <a:r>
              <a:rPr lang="en-US" b="1" dirty="0"/>
              <a:t> </a:t>
            </a:r>
            <a:r>
              <a:rPr lang="en-US" b="1" dirty="0" err="1"/>
              <a:t>realizacije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način</a:t>
            </a:r>
            <a:r>
              <a:rPr lang="en-US" b="1" dirty="0"/>
              <a:t> </a:t>
            </a:r>
            <a:r>
              <a:rPr lang="en-US" b="1" dirty="0" err="1"/>
              <a:t>praćenja</a:t>
            </a:r>
            <a:r>
              <a:rPr lang="en-US" b="1" dirty="0"/>
              <a:t> </a:t>
            </a:r>
            <a:r>
              <a:rPr lang="sr-Latn-ME" b="1" dirty="0" smtClean="0"/>
              <a:t>s</a:t>
            </a:r>
            <a:r>
              <a:rPr lang="en-US" b="1" dirty="0" err="1" smtClean="0"/>
              <a:t>prov</a:t>
            </a:r>
            <a:r>
              <a:rPr lang="sr-Latn-ME" b="1" dirty="0" smtClean="0"/>
              <a:t>ođenja</a:t>
            </a:r>
            <a:r>
              <a:rPr lang="en-US" b="1" dirty="0" smtClean="0"/>
              <a:t> </a:t>
            </a:r>
            <a:r>
              <a:rPr lang="en-US" b="1" dirty="0" err="1"/>
              <a:t>zadataka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Tokom</a:t>
            </a:r>
            <a:r>
              <a:rPr lang="en-US" dirty="0" smtClean="0"/>
              <a:t> </a:t>
            </a:r>
            <a:r>
              <a:rPr lang="en-US" dirty="0" err="1"/>
              <a:t>školske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 2024./2025.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smtClean="0"/>
              <a:t>PPT </a:t>
            </a:r>
            <a:r>
              <a:rPr lang="en-US" dirty="0" err="1"/>
              <a:t>prezentacije</a:t>
            </a:r>
            <a:r>
              <a:rPr lang="en-US" dirty="0"/>
              <a:t>, </a:t>
            </a:r>
            <a:r>
              <a:rPr lang="en-US" dirty="0" err="1"/>
              <a:t>plakati</a:t>
            </a:r>
            <a:r>
              <a:rPr lang="en-US" dirty="0"/>
              <a:t>, </a:t>
            </a:r>
            <a:r>
              <a:rPr lang="en-US" dirty="0" err="1"/>
              <a:t>radovi</a:t>
            </a:r>
            <a:r>
              <a:rPr lang="en-US" dirty="0"/>
              <a:t> </a:t>
            </a:r>
            <a:r>
              <a:rPr lang="en-US" dirty="0" err="1"/>
              <a:t>učenika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•</a:t>
            </a:r>
            <a:r>
              <a:rPr lang="sr-Latn-ME" dirty="0" smtClean="0"/>
              <a:t> </a:t>
            </a:r>
            <a:r>
              <a:rPr lang="en-US" dirty="0" err="1" smtClean="0"/>
              <a:t>bilježenje</a:t>
            </a:r>
            <a:r>
              <a:rPr lang="en-US" dirty="0" smtClean="0"/>
              <a:t> </a:t>
            </a:r>
            <a:r>
              <a:rPr lang="en-US" dirty="0"/>
              <a:t>,</a:t>
            </a:r>
            <a:r>
              <a:rPr lang="en-US" dirty="0" err="1"/>
              <a:t>analiziranje</a:t>
            </a:r>
            <a:r>
              <a:rPr lang="en-US" dirty="0"/>
              <a:t>, </a:t>
            </a:r>
            <a:r>
              <a:rPr lang="en-US" dirty="0" err="1"/>
              <a:t>praćenje</a:t>
            </a:r>
            <a:r>
              <a:rPr lang="en-US" dirty="0"/>
              <a:t>  u </a:t>
            </a:r>
            <a:r>
              <a:rPr lang="en-US" dirty="0" err="1"/>
              <a:t>eko</a:t>
            </a:r>
            <a:r>
              <a:rPr lang="en-US" dirty="0"/>
              <a:t> </a:t>
            </a:r>
            <a:r>
              <a:rPr lang="en-US" dirty="0" err="1"/>
              <a:t>dnevniku</a:t>
            </a:r>
            <a:r>
              <a:rPr lang="en-US" dirty="0"/>
              <a:t> </a:t>
            </a:r>
            <a:r>
              <a:rPr lang="en-US" dirty="0" err="1"/>
              <a:t>ekopatrole</a:t>
            </a:r>
            <a:r>
              <a:rPr lang="en-US" dirty="0" smtClean="0"/>
              <a:t>.</a:t>
            </a:r>
            <a:endParaRPr lang="sr-Latn-ME" dirty="0" smtClean="0"/>
          </a:p>
          <a:p>
            <a:r>
              <a:rPr lang="en-US" b="1" dirty="0" err="1" smtClean="0"/>
              <a:t>Nositelji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 smtClean="0"/>
              <a:t>Eko</a:t>
            </a:r>
            <a:r>
              <a:rPr lang="sr-Latn-ME" dirty="0" smtClean="0"/>
              <a:t> </a:t>
            </a:r>
            <a:r>
              <a:rPr lang="en-US" dirty="0" err="1" smtClean="0"/>
              <a:t>patrola</a:t>
            </a:r>
            <a:r>
              <a:rPr lang="en-US" dirty="0"/>
              <a:t>, </a:t>
            </a:r>
            <a:r>
              <a:rPr lang="en-US" dirty="0" err="1"/>
              <a:t>domar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Svi</a:t>
            </a:r>
            <a:r>
              <a:rPr lang="en-US" dirty="0"/>
              <a:t> </a:t>
            </a:r>
            <a:r>
              <a:rPr lang="en-US" dirty="0" err="1"/>
              <a:t>učenici</a:t>
            </a:r>
            <a:r>
              <a:rPr lang="en-US" dirty="0"/>
              <a:t>, </a:t>
            </a:r>
            <a:r>
              <a:rPr lang="en-US" dirty="0" err="1"/>
              <a:t>učitelji</a:t>
            </a:r>
            <a:r>
              <a:rPr lang="en-US" dirty="0"/>
              <a:t> </a:t>
            </a:r>
            <a:r>
              <a:rPr lang="en-US" dirty="0" err="1"/>
              <a:t>razredne</a:t>
            </a:r>
            <a:r>
              <a:rPr lang="en-US" dirty="0"/>
              <a:t> </a:t>
            </a:r>
            <a:r>
              <a:rPr lang="en-US" dirty="0" err="1"/>
              <a:t>nastave</a:t>
            </a:r>
            <a:r>
              <a:rPr lang="en-US" dirty="0"/>
              <a:t>, </a:t>
            </a:r>
            <a:r>
              <a:rPr lang="en-US" dirty="0" err="1"/>
              <a:t>nastavnici</a:t>
            </a:r>
            <a:r>
              <a:rPr lang="en-US" dirty="0"/>
              <a:t>  </a:t>
            </a:r>
            <a:r>
              <a:rPr lang="en-US" dirty="0" err="1"/>
              <a:t>matematike</a:t>
            </a:r>
            <a:r>
              <a:rPr lang="en-US" dirty="0"/>
              <a:t>, </a:t>
            </a:r>
            <a:r>
              <a:rPr lang="en-US" dirty="0" err="1"/>
              <a:t>biologije</a:t>
            </a:r>
            <a:r>
              <a:rPr lang="en-US" dirty="0"/>
              <a:t> , </a:t>
            </a:r>
            <a:r>
              <a:rPr lang="en-US" dirty="0" err="1"/>
              <a:t>geografije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03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9" y="1194806"/>
            <a:ext cx="4441371" cy="3285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1145323"/>
            <a:ext cx="4702630" cy="3402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" y="4480559"/>
            <a:ext cx="4177938" cy="2339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177" y="4457655"/>
            <a:ext cx="4929052" cy="23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ME" dirty="0" smtClean="0"/>
          </a:p>
          <a:p>
            <a:endParaRPr lang="sr-Latn-ME" dirty="0"/>
          </a:p>
          <a:p>
            <a:endParaRPr lang="sr-Latn-ME" dirty="0" smtClean="0"/>
          </a:p>
          <a:p>
            <a:pPr marL="0" indent="0">
              <a:buNone/>
            </a:pPr>
            <a:r>
              <a:rPr lang="sr-Latn-ME" dirty="0" smtClean="0"/>
              <a:t>              REALIZOVANE AKTIVNOSTI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ME" dirty="0" smtClean="0"/>
          </a:p>
          <a:p>
            <a:r>
              <a:rPr lang="sr-Latn-ME" dirty="0" smtClean="0"/>
              <a:t>UČEŠĆE 	U  EKOLOŠKIM PROJEKTIMA</a:t>
            </a:r>
          </a:p>
          <a:p>
            <a:r>
              <a:rPr lang="sr-Latn-ME" dirty="0" smtClean="0"/>
              <a:t> </a:t>
            </a:r>
            <a:r>
              <a:rPr lang="sr-Latn-ME" sz="2000" dirty="0">
                <a:solidFill>
                  <a:srgbClr val="6D6E71"/>
                </a:solidFill>
                <a:latin typeface="Montserrat"/>
              </a:rPr>
              <a:t>E</a:t>
            </a:r>
            <a:r>
              <a:rPr lang="en-US" sz="2000" dirty="0" err="1" smtClean="0">
                <a:solidFill>
                  <a:srgbClr val="6D6E71"/>
                </a:solidFill>
                <a:latin typeface="Montserrat"/>
              </a:rPr>
              <a:t>kološk</a:t>
            </a:r>
            <a:r>
              <a:rPr lang="sr-Latn-ME" sz="2000" dirty="0" smtClean="0">
                <a:solidFill>
                  <a:srgbClr val="6D6E71"/>
                </a:solidFill>
                <a:latin typeface="Montserrat"/>
              </a:rPr>
              <a:t>a</a:t>
            </a:r>
            <a:r>
              <a:rPr lang="en-US" sz="2000" dirty="0" smtClean="0">
                <a:solidFill>
                  <a:srgbClr val="6D6E71"/>
                </a:solidFill>
                <a:latin typeface="Montserrat"/>
              </a:rPr>
              <a:t> </a:t>
            </a:r>
            <a:r>
              <a:rPr lang="en-US" sz="2000" dirty="0" err="1" smtClean="0">
                <a:solidFill>
                  <a:srgbClr val="6D6E71"/>
                </a:solidFill>
                <a:latin typeface="Montserrat"/>
              </a:rPr>
              <a:t>akcij</a:t>
            </a:r>
            <a:r>
              <a:rPr lang="sr-Latn-ME" sz="2000" dirty="0">
                <a:solidFill>
                  <a:srgbClr val="6D6E71"/>
                </a:solidFill>
                <a:latin typeface="Montserrat"/>
              </a:rPr>
              <a:t>a</a:t>
            </a:r>
            <a:r>
              <a:rPr lang="en-US" sz="2000" dirty="0">
                <a:solidFill>
                  <a:srgbClr val="6D6E71"/>
                </a:solidFill>
                <a:latin typeface="Montserrat"/>
              </a:rPr>
              <a:t> </a:t>
            </a:r>
            <a:r>
              <a:rPr lang="en-US" sz="2000" b="1" dirty="0">
                <a:solidFill>
                  <a:srgbClr val="6D6E71"/>
                </a:solidFill>
                <a:latin typeface="Montserrat"/>
              </a:rPr>
              <a:t>"</a:t>
            </a:r>
            <a:r>
              <a:rPr lang="en-US" sz="2000" b="1" dirty="0" err="1">
                <a:latin typeface="Montserrat"/>
              </a:rPr>
              <a:t>Odvoji</a:t>
            </a:r>
            <a:r>
              <a:rPr lang="en-US" sz="2000" b="1" dirty="0">
                <a:latin typeface="Montserrat"/>
              </a:rPr>
              <a:t>, </a:t>
            </a:r>
            <a:r>
              <a:rPr lang="en-US" sz="2000" b="1" dirty="0" err="1">
                <a:latin typeface="Montserrat"/>
              </a:rPr>
              <a:t>recikliraj</a:t>
            </a:r>
            <a:r>
              <a:rPr lang="en-US" sz="2000" b="1" dirty="0">
                <a:latin typeface="Montserrat"/>
              </a:rPr>
              <a:t>, </a:t>
            </a:r>
            <a:r>
              <a:rPr lang="en-US" sz="2000" b="1" dirty="0" err="1">
                <a:latin typeface="Montserrat"/>
              </a:rPr>
              <a:t>osvoji</a:t>
            </a:r>
            <a:r>
              <a:rPr lang="en-US" sz="2000" b="1" dirty="0">
                <a:latin typeface="Montserrat"/>
              </a:rPr>
              <a:t>!"</a:t>
            </a:r>
            <a:r>
              <a:rPr lang="en-US" sz="2000" dirty="0">
                <a:solidFill>
                  <a:srgbClr val="6D6E71"/>
                </a:solidFill>
                <a:latin typeface="Montserrat"/>
              </a:rPr>
              <a:t> </a:t>
            </a:r>
            <a:r>
              <a:rPr lang="en-US" sz="2000" dirty="0" err="1">
                <a:solidFill>
                  <a:srgbClr val="6D6E71"/>
                </a:solidFill>
                <a:latin typeface="Montserrat"/>
              </a:rPr>
              <a:t>koja</a:t>
            </a:r>
            <a:r>
              <a:rPr lang="en-US" sz="2000" dirty="0">
                <a:solidFill>
                  <a:srgbClr val="6D6E71"/>
                </a:solidFill>
                <a:latin typeface="Montserrat"/>
              </a:rPr>
              <a:t> </a:t>
            </a:r>
            <a:r>
              <a:rPr lang="sr-Latn-ME" sz="2000" dirty="0" smtClean="0">
                <a:solidFill>
                  <a:srgbClr val="6D6E71"/>
                </a:solidFill>
                <a:latin typeface="Montserrat"/>
              </a:rPr>
              <a:t>je održana</a:t>
            </a:r>
            <a:r>
              <a:rPr lang="en-US" sz="2000" dirty="0">
                <a:solidFill>
                  <a:srgbClr val="6D6E71"/>
                </a:solidFill>
                <a:latin typeface="Montserrat"/>
              </a:rPr>
              <a:t> </a:t>
            </a:r>
            <a:r>
              <a:rPr lang="en-US" sz="2000" b="1" dirty="0">
                <a:solidFill>
                  <a:srgbClr val="6D6E71"/>
                </a:solidFill>
                <a:latin typeface="Montserrat"/>
              </a:rPr>
              <a:t>od 23. do 30. </a:t>
            </a:r>
            <a:r>
              <a:rPr lang="en-US" sz="2000" b="1" dirty="0" err="1" smtClean="0">
                <a:solidFill>
                  <a:srgbClr val="6D6E71"/>
                </a:solidFill>
                <a:latin typeface="Montserrat"/>
              </a:rPr>
              <a:t>septembra</a:t>
            </a:r>
            <a:r>
              <a:rPr lang="sr-Latn-ME" sz="2000" b="1" dirty="0" smtClean="0">
                <a:solidFill>
                  <a:srgbClr val="6D6E71"/>
                </a:solidFill>
                <a:latin typeface="Montserrat"/>
              </a:rPr>
              <a:t> u cilju  </a:t>
            </a:r>
            <a:r>
              <a:rPr lang="sr-Latn-ME" sz="2000" b="1" dirty="0">
                <a:solidFill>
                  <a:srgbClr val="6D6E71"/>
                </a:solidFill>
                <a:latin typeface="Montserrat"/>
              </a:rPr>
              <a:t>podizanja svijest o važnosti reciklaže i pravilnog upravljanja </a:t>
            </a:r>
            <a:r>
              <a:rPr lang="sr-Latn-ME" sz="2000" b="1" dirty="0" smtClean="0">
                <a:solidFill>
                  <a:srgbClr val="6D6E71"/>
                </a:solidFill>
                <a:latin typeface="Montserrat"/>
              </a:rPr>
              <a:t>otpadom</a:t>
            </a:r>
          </a:p>
          <a:p>
            <a:r>
              <a:rPr lang="sr-Latn-ME" sz="2000" b="1" dirty="0" smtClean="0">
                <a:solidFill>
                  <a:srgbClr val="6D6E71"/>
                </a:solidFill>
                <a:latin typeface="Montserrat"/>
              </a:rPr>
              <a:t>Veliki broj učenika škole je učestovao .</a:t>
            </a:r>
          </a:p>
          <a:p>
            <a:r>
              <a:rPr lang="sr-Latn-ME" sz="2000" b="1" dirty="0" smtClean="0">
                <a:solidFill>
                  <a:srgbClr val="6D6E71"/>
                </a:solidFill>
                <a:latin typeface="Montserrat"/>
              </a:rPr>
              <a:t>30.000 plastičnih flaša i limenki  je prikupljeno.</a:t>
            </a:r>
          </a:p>
          <a:p>
            <a:r>
              <a:rPr lang="sr-Latn-ME" sz="2000" b="1" dirty="0" smtClean="0">
                <a:solidFill>
                  <a:srgbClr val="6D6E71"/>
                </a:solidFill>
                <a:latin typeface="Montserrat"/>
              </a:rPr>
              <a:t>Najvrijedniju nagradu  dobila je učenica VII 7 </a:t>
            </a:r>
            <a:r>
              <a:rPr lang="sr-Latn-ME" sz="2000" b="1" dirty="0">
                <a:solidFill>
                  <a:srgbClr val="6D6E71"/>
                </a:solidFill>
                <a:latin typeface="Montserrat"/>
              </a:rPr>
              <a:t>Ksenija Ćirković.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04800" y="870721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200" b="1" dirty="0"/>
              <a:t>Zavod za školstvo </a:t>
            </a:r>
          </a:p>
          <a:p>
            <a:pPr algn="ctr"/>
            <a:r>
              <a:rPr lang="sr-Latn-ME" sz="1200" b="1" dirty="0"/>
              <a:t>Crna Gora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40" y="1309808"/>
            <a:ext cx="4821860" cy="5548191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sr-Latn-ME" sz="1800" dirty="0"/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sr-Latn-ME" sz="2400" dirty="0" smtClean="0">
                <a:latin typeface="Abadi" panose="020B0604020104020204" pitchFamily="34" charset="0"/>
              </a:rPr>
              <a:t>U program Eko škole  </a:t>
            </a:r>
            <a:r>
              <a:rPr lang="sr-Latn-ME" sz="2400" dirty="0">
                <a:latin typeface="Abadi" panose="020B0604020104020204" pitchFamily="34" charset="0"/>
              </a:rPr>
              <a:t>su uključene sve  vaspitno -obrazovne ustanove (osnovne i srednje škole, dječji vrtići i učenički domovi, škole za djecu s teškoćama u razvoju i fakulteti).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sr-Latn-ME" sz="2400" dirty="0">
                <a:latin typeface="Abadi" panose="020B0604020104020204" pitchFamily="34" charset="0"/>
              </a:rPr>
              <a:t>Nacionalni koordinator Eko škola u  </a:t>
            </a:r>
            <a:r>
              <a:rPr lang="sr-Latn-ME" sz="2400" dirty="0" smtClean="0">
                <a:latin typeface="Abadi" panose="020B0604020104020204" pitchFamily="34" charset="0"/>
              </a:rPr>
              <a:t> </a:t>
            </a:r>
            <a:r>
              <a:rPr lang="sr-Latn-ME" sz="2400" dirty="0">
                <a:latin typeface="Abadi" panose="020B0604020104020204" pitchFamily="34" charset="0"/>
              </a:rPr>
              <a:t>Republici Crnoj Gori  je Zavod za školstvo.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sr-Latn-ME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sr-Latn-ME" sz="7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2" descr="Eco Schools">
            <a:extLst>
              <a:ext uri="{FF2B5EF4-FFF2-40B4-BE49-F238E27FC236}">
                <a16:creationId xmlns:a16="http://schemas.microsoft.com/office/drawing/2014/main" id="{E4780094-BEC2-DFE6-7DF0-55F974C7E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362200"/>
            <a:ext cx="32004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829300" y="1539528"/>
            <a:ext cx="2095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2000" b="1" dirty="0"/>
              <a:t>Zavod za školstvo </a:t>
            </a:r>
          </a:p>
          <a:p>
            <a:pPr algn="ctr"/>
            <a:r>
              <a:rPr lang="sr-Latn-ME" sz="2000" b="1" dirty="0"/>
              <a:t>Crna Gora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4143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3.Učešće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konkursu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projekat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b="1" dirty="0" err="1"/>
              <a:t>sredine</a:t>
            </a:r>
            <a:r>
              <a:rPr lang="en-US" b="1" dirty="0"/>
              <a:t> ENERGIJA PODVUČENA ZELENOM </a:t>
            </a:r>
          </a:p>
          <a:p>
            <a:r>
              <a:rPr lang="en-US" dirty="0"/>
              <a:t>Oblast : </a:t>
            </a:r>
            <a:r>
              <a:rPr lang="en-US" b="1" dirty="0" err="1"/>
              <a:t>Školsko</a:t>
            </a:r>
            <a:r>
              <a:rPr lang="en-US" b="1" dirty="0"/>
              <a:t> </a:t>
            </a:r>
            <a:r>
              <a:rPr lang="en-US" b="1" dirty="0" err="1"/>
              <a:t>dvorište</a:t>
            </a:r>
            <a:endParaRPr lang="en-US" b="1" dirty="0"/>
          </a:p>
          <a:p>
            <a:r>
              <a:rPr lang="en-US" dirty="0" err="1"/>
              <a:t>Tema</a:t>
            </a:r>
            <a:r>
              <a:rPr lang="en-US" dirty="0"/>
              <a:t>: </a:t>
            </a:r>
            <a:r>
              <a:rPr lang="en-US" b="1" dirty="0" err="1"/>
              <a:t>Posijmo</a:t>
            </a:r>
            <a:r>
              <a:rPr lang="en-US" b="1" dirty="0"/>
              <a:t> </a:t>
            </a:r>
            <a:r>
              <a:rPr lang="en-US" b="1" dirty="0" err="1"/>
              <a:t>srcem</a:t>
            </a:r>
            <a:r>
              <a:rPr lang="en-US" b="1" dirty="0"/>
              <a:t> da </a:t>
            </a:r>
            <a:r>
              <a:rPr lang="en-US" b="1" dirty="0" err="1"/>
              <a:t>poraste</a:t>
            </a:r>
            <a:r>
              <a:rPr lang="en-US" b="1" dirty="0"/>
              <a:t> </a:t>
            </a:r>
            <a:r>
              <a:rPr lang="en-US" b="1" dirty="0" err="1"/>
              <a:t>humanost</a:t>
            </a:r>
            <a:endParaRPr lang="en-US" b="1" dirty="0"/>
          </a:p>
          <a:p>
            <a:r>
              <a:rPr lang="en-US" dirty="0"/>
              <a:t> </a:t>
            </a:r>
            <a:r>
              <a:rPr lang="en-US" dirty="0" err="1"/>
              <a:t>Crnogorski</a:t>
            </a:r>
            <a:r>
              <a:rPr lang="en-US" dirty="0"/>
              <a:t> </a:t>
            </a:r>
            <a:r>
              <a:rPr lang="en-US" dirty="0" err="1"/>
              <a:t>elektrodistributivni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, u </a:t>
            </a:r>
            <a:r>
              <a:rPr lang="en-US" dirty="0" err="1"/>
              <a:t>saradnji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Zavodom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školstvo</a:t>
            </a:r>
            <a:r>
              <a:rPr lang="en-US" dirty="0"/>
              <a:t> </a:t>
            </a:r>
            <a:r>
              <a:rPr lang="en-US" dirty="0" err="1"/>
              <a:t>Crne</a:t>
            </a:r>
            <a:r>
              <a:rPr lang="en-US" dirty="0"/>
              <a:t> Gore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sprovodi</a:t>
            </a:r>
            <a:r>
              <a:rPr lang="en-US" dirty="0"/>
              <a:t> </a:t>
            </a:r>
            <a:r>
              <a:rPr lang="en-US" dirty="0" err="1"/>
              <a:t>Međunarodni</a:t>
            </a:r>
            <a:r>
              <a:rPr lang="en-US" dirty="0"/>
              <a:t> program “</a:t>
            </a:r>
            <a:r>
              <a:rPr lang="en-US" dirty="0" err="1"/>
              <a:t>Eko-škole</a:t>
            </a:r>
            <a:r>
              <a:rPr lang="en-US" dirty="0"/>
              <a:t>”, </a:t>
            </a:r>
            <a:r>
              <a:rPr lang="en-US" dirty="0" err="1"/>
              <a:t>raspisuje</a:t>
            </a:r>
            <a:r>
              <a:rPr lang="en-US" dirty="0"/>
              <a:t> </a:t>
            </a:r>
            <a:r>
              <a:rPr lang="en-US" dirty="0" err="1"/>
              <a:t>konkurs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projekat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dirty="0" err="1"/>
              <a:t>sredine</a:t>
            </a:r>
            <a:r>
              <a:rPr lang="en-US" dirty="0"/>
              <a:t> “</a:t>
            </a:r>
            <a:r>
              <a:rPr lang="en-US" dirty="0" err="1"/>
              <a:t>Energija</a:t>
            </a:r>
            <a:r>
              <a:rPr lang="en-US" dirty="0"/>
              <a:t> </a:t>
            </a:r>
            <a:r>
              <a:rPr lang="en-US" dirty="0" err="1"/>
              <a:t>podvučeno</a:t>
            </a:r>
            <a:r>
              <a:rPr lang="en-US" dirty="0"/>
              <a:t> </a:t>
            </a:r>
            <a:r>
              <a:rPr lang="en-US" dirty="0" err="1"/>
              <a:t>zelenom</a:t>
            </a:r>
            <a:r>
              <a:rPr lang="en-US" dirty="0"/>
              <a:t>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ČINI </a:t>
            </a:r>
            <a:r>
              <a:rPr lang="en-US" dirty="0"/>
              <a:t>DOBRO - BUDI HEROJ ZA PLANETU! </a:t>
            </a:r>
            <a:endParaRPr lang="sr-Latn-ME" dirty="0" smtClean="0"/>
          </a:p>
          <a:p>
            <a:r>
              <a:rPr lang="sr-Latn-ME" dirty="0" smtClean="0"/>
              <a:t>Rok </a:t>
            </a:r>
            <a:r>
              <a:rPr lang="en-US" dirty="0" smtClean="0"/>
              <a:t> 2.decemb</a:t>
            </a:r>
            <a:r>
              <a:rPr lang="sr-Latn-ME" dirty="0" smtClean="0"/>
              <a:t>ar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Treb</a:t>
            </a:r>
            <a:r>
              <a:rPr lang="sr-Latn-ME" dirty="0" smtClean="0"/>
              <a:t>ao se </a:t>
            </a:r>
            <a:r>
              <a:rPr lang="en-US" dirty="0" smtClean="0"/>
              <a:t> </a:t>
            </a:r>
            <a:r>
              <a:rPr lang="en-US" dirty="0" err="1" smtClean="0"/>
              <a:t>dostavi</a:t>
            </a:r>
            <a:r>
              <a:rPr lang="sr-Latn-ME" dirty="0" smtClean="0"/>
              <a:t>ti </a:t>
            </a:r>
            <a:r>
              <a:rPr lang="en-US" dirty="0" smtClean="0"/>
              <a:t> </a:t>
            </a:r>
            <a:r>
              <a:rPr lang="en-US" dirty="0" err="1"/>
              <a:t>jedan</a:t>
            </a:r>
            <a:r>
              <a:rPr lang="en-US" dirty="0"/>
              <a:t> </a:t>
            </a:r>
            <a:r>
              <a:rPr lang="en-US" dirty="0" err="1"/>
              <a:t>predlog</a:t>
            </a:r>
            <a:r>
              <a:rPr lang="en-US" dirty="0"/>
              <a:t> </a:t>
            </a:r>
            <a:r>
              <a:rPr lang="en-US" dirty="0" err="1"/>
              <a:t>projekta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b="1" dirty="0" err="1"/>
              <a:t>temu</a:t>
            </a:r>
            <a:r>
              <a:rPr lang="en-US" b="1" dirty="0"/>
              <a:t> </a:t>
            </a:r>
            <a:r>
              <a:rPr lang="en-US" b="1" dirty="0" err="1"/>
              <a:t>klimatskih</a:t>
            </a:r>
            <a:r>
              <a:rPr lang="en-US" b="1" dirty="0"/>
              <a:t> </a:t>
            </a:r>
            <a:r>
              <a:rPr lang="en-US" b="1" dirty="0" err="1"/>
              <a:t>promjena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je </a:t>
            </a:r>
            <a:r>
              <a:rPr lang="en-US" dirty="0" err="1"/>
              <a:t>usmjeren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očuvanje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dirty="0" err="1"/>
              <a:t>sredine</a:t>
            </a:r>
            <a:r>
              <a:rPr lang="en-US" dirty="0"/>
              <a:t> </a:t>
            </a:r>
            <a:r>
              <a:rPr lang="en-US" dirty="0" err="1"/>
              <a:t>mapirajući</a:t>
            </a:r>
            <a:r>
              <a:rPr lang="en-US" dirty="0"/>
              <a:t> problem u </a:t>
            </a:r>
            <a:r>
              <a:rPr lang="en-US" dirty="0" err="1"/>
              <a:t>vrtiću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školi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/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lokalnoj</a:t>
            </a:r>
            <a:r>
              <a:rPr lang="en-US" dirty="0"/>
              <a:t> </a:t>
            </a:r>
            <a:r>
              <a:rPr lang="en-US" dirty="0" err="1"/>
              <a:t>zajednici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predlogom</a:t>
            </a:r>
            <a:r>
              <a:rPr lang="en-US" dirty="0"/>
              <a:t> </a:t>
            </a:r>
            <a:r>
              <a:rPr lang="en-US" dirty="0" err="1"/>
              <a:t>ponudi</a:t>
            </a:r>
            <a:r>
              <a:rPr lang="en-US" dirty="0"/>
              <a:t> </a:t>
            </a:r>
            <a:r>
              <a:rPr lang="en-US" dirty="0" err="1"/>
              <a:t>konkretno</a:t>
            </a:r>
            <a:r>
              <a:rPr lang="en-US" dirty="0"/>
              <a:t> </a:t>
            </a:r>
            <a:r>
              <a:rPr lang="en-US" dirty="0" err="1"/>
              <a:t>rješenje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se </a:t>
            </a:r>
            <a:r>
              <a:rPr lang="en-US" dirty="0" err="1"/>
              <a:t>pridruži</a:t>
            </a:r>
            <a:r>
              <a:rPr lang="en-US" dirty="0"/>
              <a:t> </a:t>
            </a:r>
            <a:r>
              <a:rPr lang="en-US" dirty="0" err="1"/>
              <a:t>globalnoj</a:t>
            </a:r>
            <a:r>
              <a:rPr lang="en-US" dirty="0"/>
              <a:t> </a:t>
            </a:r>
            <a:r>
              <a:rPr lang="en-US" dirty="0" err="1"/>
              <a:t>borbi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klimatski</a:t>
            </a:r>
            <a:r>
              <a:rPr lang="en-US" dirty="0"/>
              <a:t> </a:t>
            </a:r>
            <a:r>
              <a:rPr lang="en-US" dirty="0" err="1"/>
              <a:t>promjena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Želimo</a:t>
            </a:r>
            <a:r>
              <a:rPr lang="en-US" dirty="0"/>
              <a:t> da </a:t>
            </a:r>
            <a:r>
              <a:rPr lang="en-US" dirty="0" err="1"/>
              <a:t>rješimo</a:t>
            </a:r>
            <a:r>
              <a:rPr lang="en-US" dirty="0"/>
              <a:t> problem </a:t>
            </a:r>
            <a:r>
              <a:rPr lang="en-US" dirty="0" err="1"/>
              <a:t>realizacije</a:t>
            </a:r>
            <a:r>
              <a:rPr lang="en-US" dirty="0"/>
              <a:t> </a:t>
            </a:r>
            <a:r>
              <a:rPr lang="en-US" dirty="0" err="1"/>
              <a:t>formiranja</a:t>
            </a:r>
            <a:r>
              <a:rPr lang="en-US" dirty="0"/>
              <a:t> </a:t>
            </a:r>
            <a:r>
              <a:rPr lang="en-US" dirty="0" err="1"/>
              <a:t>rasadnika</a:t>
            </a:r>
            <a:r>
              <a:rPr lang="en-US" dirty="0"/>
              <a:t> u </a:t>
            </a:r>
            <a:r>
              <a:rPr lang="en-US" dirty="0" err="1"/>
              <a:t>poluotvorenom</a:t>
            </a:r>
            <a:r>
              <a:rPr lang="en-US" dirty="0"/>
              <a:t> </a:t>
            </a:r>
            <a:r>
              <a:rPr lang="en-US" dirty="0" err="1"/>
              <a:t>prostoru</a:t>
            </a:r>
            <a:r>
              <a:rPr lang="en-US" dirty="0"/>
              <a:t>(mini </a:t>
            </a:r>
            <a:r>
              <a:rPr lang="en-US" dirty="0" err="1"/>
              <a:t>školskom</a:t>
            </a:r>
            <a:r>
              <a:rPr lang="en-US" dirty="0"/>
              <a:t> </a:t>
            </a:r>
            <a:r>
              <a:rPr lang="en-US" dirty="0" err="1"/>
              <a:t>dvorištu</a:t>
            </a:r>
            <a:r>
              <a:rPr lang="en-US" dirty="0"/>
              <a:t> - </a:t>
            </a:r>
            <a:r>
              <a:rPr lang="en-US" dirty="0" err="1"/>
              <a:t>unutar</a:t>
            </a:r>
            <a:r>
              <a:rPr lang="en-US" dirty="0"/>
              <a:t> </a:t>
            </a:r>
            <a:r>
              <a:rPr lang="en-US" dirty="0" err="1"/>
              <a:t>samog</a:t>
            </a:r>
            <a:r>
              <a:rPr lang="en-US" dirty="0"/>
              <a:t> </a:t>
            </a:r>
            <a:r>
              <a:rPr lang="en-US" dirty="0" err="1"/>
              <a:t>objekta</a:t>
            </a:r>
            <a:r>
              <a:rPr lang="en-US" dirty="0"/>
              <a:t> )</a:t>
            </a:r>
            <a:r>
              <a:rPr lang="en-US" dirty="0" err="1"/>
              <a:t>koji</a:t>
            </a:r>
            <a:r>
              <a:rPr lang="en-US" dirty="0"/>
              <a:t> bi bio </a:t>
            </a:r>
            <a:r>
              <a:rPr lang="en-US" dirty="0" err="1"/>
              <a:t>namijenjen</a:t>
            </a:r>
            <a:r>
              <a:rPr lang="en-US" dirty="0"/>
              <a:t> </a:t>
            </a:r>
            <a:r>
              <a:rPr lang="en-US" dirty="0" err="1"/>
              <a:t>sijanju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uzgoju</a:t>
            </a:r>
            <a:r>
              <a:rPr lang="en-US" dirty="0"/>
              <a:t> </a:t>
            </a:r>
            <a:r>
              <a:rPr lang="en-US" dirty="0" err="1"/>
              <a:t>povrća,voća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cvijeća</a:t>
            </a:r>
            <a:r>
              <a:rPr lang="en-US" dirty="0"/>
              <a:t> u </a:t>
            </a:r>
            <a:r>
              <a:rPr lang="en-US" dirty="0" err="1"/>
              <a:t>humanitarne</a:t>
            </a:r>
            <a:r>
              <a:rPr lang="en-US" dirty="0"/>
              <a:t> </a:t>
            </a:r>
            <a:r>
              <a:rPr lang="en-US" dirty="0" err="1"/>
              <a:t>svrhe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izvođenju</a:t>
            </a:r>
            <a:r>
              <a:rPr lang="en-US" dirty="0"/>
              <a:t> </a:t>
            </a:r>
            <a:r>
              <a:rPr lang="en-US" dirty="0" err="1"/>
              <a:t>teorijske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praktične</a:t>
            </a:r>
            <a:r>
              <a:rPr lang="en-US" dirty="0"/>
              <a:t> </a:t>
            </a:r>
            <a:r>
              <a:rPr lang="en-US" dirty="0" err="1"/>
              <a:t>nastave</a:t>
            </a:r>
            <a:r>
              <a:rPr lang="en-US" dirty="0"/>
              <a:t>, a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naši</a:t>
            </a:r>
            <a:r>
              <a:rPr lang="en-US" dirty="0"/>
              <a:t>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bili</a:t>
            </a:r>
            <a:r>
              <a:rPr lang="en-US" dirty="0"/>
              <a:t> u </a:t>
            </a:r>
            <a:r>
              <a:rPr lang="en-US" dirty="0" err="1"/>
              <a:t>zdravom</a:t>
            </a:r>
            <a:r>
              <a:rPr lang="en-US" dirty="0"/>
              <a:t> </a:t>
            </a:r>
            <a:r>
              <a:rPr lang="en-US" dirty="0" err="1"/>
              <a:t>okruženju</a:t>
            </a:r>
            <a:r>
              <a:rPr lang="en-US" dirty="0"/>
              <a:t>, </a:t>
            </a:r>
            <a:r>
              <a:rPr lang="en-US" dirty="0" err="1"/>
              <a:t>razvijali</a:t>
            </a:r>
            <a:r>
              <a:rPr lang="en-US" dirty="0"/>
              <a:t> </a:t>
            </a:r>
            <a:r>
              <a:rPr lang="en-US" dirty="0" err="1"/>
              <a:t>ekološku</a:t>
            </a:r>
            <a:r>
              <a:rPr lang="en-US" dirty="0"/>
              <a:t> </a:t>
            </a:r>
            <a:r>
              <a:rPr lang="en-US" dirty="0" err="1"/>
              <a:t>svijest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usvajali</a:t>
            </a:r>
            <a:r>
              <a:rPr lang="en-US" dirty="0"/>
              <a:t> </a:t>
            </a:r>
            <a:r>
              <a:rPr lang="en-US" dirty="0" err="1" smtClean="0"/>
              <a:t>pravila</a:t>
            </a:r>
            <a:r>
              <a:rPr lang="sr-Latn-ME" smtClean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2.  </a:t>
            </a:r>
            <a:r>
              <a:rPr lang="sr-Latn-ME" dirty="0" err="1"/>
              <a:t>T</a:t>
            </a:r>
            <a:r>
              <a:rPr lang="en-US" dirty="0" err="1" smtClean="0"/>
              <a:t>akmičenje</a:t>
            </a:r>
            <a:r>
              <a:rPr lang="en-US" dirty="0" smtClean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Najbolji</a:t>
            </a:r>
            <a:r>
              <a:rPr lang="en-US" dirty="0"/>
              <a:t> video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</a:t>
            </a:r>
            <a:r>
              <a:rPr lang="sr-Latn-ME" b="1" dirty="0"/>
              <a:t>Z</a:t>
            </a:r>
            <a:r>
              <a:rPr lang="en-US" b="1" dirty="0" err="1" smtClean="0"/>
              <a:t>agađenj</a:t>
            </a:r>
            <a:r>
              <a:rPr lang="sr-Latn-ME" b="1" dirty="0" smtClean="0"/>
              <a:t>e</a:t>
            </a:r>
            <a:r>
              <a:rPr lang="en-US" b="1" dirty="0" smtClean="0"/>
              <a:t> </a:t>
            </a:r>
            <a:r>
              <a:rPr lang="en-US" b="1" dirty="0" err="1"/>
              <a:t>rijeka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mora </a:t>
            </a:r>
            <a:r>
              <a:rPr lang="en-US" b="1" dirty="0" err="1" smtClean="0"/>
              <a:t>plastikom</a:t>
            </a:r>
            <a:endParaRPr lang="sr-Latn-ME" dirty="0" smtClean="0"/>
          </a:p>
          <a:p>
            <a:r>
              <a:rPr lang="sr-Latn-ME" dirty="0" smtClean="0"/>
              <a:t> </a:t>
            </a:r>
            <a:r>
              <a:rPr lang="en-US" dirty="0" smtClean="0"/>
              <a:t>12.decembra </a:t>
            </a:r>
            <a:r>
              <a:rPr lang="sr-Latn-ME" dirty="0" smtClean="0"/>
              <a:t>rok za slanje videa.</a:t>
            </a:r>
            <a:endParaRPr lang="en-US" dirty="0"/>
          </a:p>
          <a:p>
            <a:r>
              <a:rPr lang="en-US" dirty="0" err="1"/>
              <a:t>Takmičenje</a:t>
            </a:r>
            <a:r>
              <a:rPr lang="en-US" dirty="0"/>
              <a:t> je </a:t>
            </a:r>
            <a:r>
              <a:rPr lang="en-US" dirty="0" err="1"/>
              <a:t>namijenjeno</a:t>
            </a:r>
            <a:r>
              <a:rPr lang="en-US" dirty="0"/>
              <a:t> </a:t>
            </a:r>
            <a:r>
              <a:rPr lang="en-US" dirty="0" err="1"/>
              <a:t>djeci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mladima</a:t>
            </a:r>
            <a:r>
              <a:rPr lang="en-US" dirty="0"/>
              <a:t> do 18 </a:t>
            </a:r>
            <a:r>
              <a:rPr lang="en-US" dirty="0" err="1"/>
              <a:t>godina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cijele</a:t>
            </a:r>
            <a:r>
              <a:rPr lang="en-US" dirty="0"/>
              <a:t> </a:t>
            </a:r>
            <a:r>
              <a:rPr lang="en-US" dirty="0" err="1"/>
              <a:t>Crne</a:t>
            </a:r>
            <a:r>
              <a:rPr lang="en-US" dirty="0"/>
              <a:t> Gore, a </a:t>
            </a:r>
            <a:r>
              <a:rPr lang="en-US" dirty="0" err="1"/>
              <a:t>cilj</a:t>
            </a:r>
            <a:r>
              <a:rPr lang="en-US" dirty="0"/>
              <a:t> mu je </a:t>
            </a:r>
            <a:r>
              <a:rPr lang="en-US" dirty="0" err="1"/>
              <a:t>podizanje</a:t>
            </a:r>
            <a:r>
              <a:rPr lang="en-US" dirty="0"/>
              <a:t> </a:t>
            </a:r>
            <a:r>
              <a:rPr lang="en-US" dirty="0" err="1"/>
              <a:t>svijesti</a:t>
            </a:r>
            <a:r>
              <a:rPr lang="en-US" dirty="0"/>
              <a:t> o </a:t>
            </a:r>
            <a:r>
              <a:rPr lang="en-US" dirty="0" err="1"/>
              <a:t>zagađenju</a:t>
            </a:r>
            <a:r>
              <a:rPr lang="en-US" dirty="0"/>
              <a:t> </a:t>
            </a:r>
            <a:r>
              <a:rPr lang="en-US" dirty="0" err="1"/>
              <a:t>plastikom</a:t>
            </a:r>
            <a:r>
              <a:rPr lang="en-US" dirty="0"/>
              <a:t> </a:t>
            </a:r>
            <a:r>
              <a:rPr lang="en-US" dirty="0" err="1"/>
              <a:t>naših</a:t>
            </a:r>
            <a:r>
              <a:rPr lang="en-US" dirty="0"/>
              <a:t> </a:t>
            </a:r>
            <a:r>
              <a:rPr lang="en-US" dirty="0" err="1"/>
              <a:t>rijeka</a:t>
            </a:r>
            <a:r>
              <a:rPr lang="en-US" dirty="0"/>
              <a:t>, </a:t>
            </a:r>
            <a:r>
              <a:rPr lang="en-US" dirty="0" err="1"/>
              <a:t>jezera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mora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njihovih</a:t>
            </a:r>
            <a:r>
              <a:rPr lang="en-US" dirty="0"/>
              <a:t> </a:t>
            </a:r>
            <a:r>
              <a:rPr lang="en-US" dirty="0" err="1"/>
              <a:t>obala</a:t>
            </a:r>
            <a:r>
              <a:rPr lang="en-US" dirty="0"/>
              <a:t>. </a:t>
            </a:r>
            <a:r>
              <a:rPr lang="en-US" dirty="0" err="1"/>
              <a:t>Učenici</a:t>
            </a:r>
            <a:r>
              <a:rPr lang="en-US" dirty="0"/>
              <a:t> </a:t>
            </a:r>
            <a:r>
              <a:rPr lang="en-US" dirty="0" err="1"/>
              <a:t>trebaju</a:t>
            </a:r>
            <a:r>
              <a:rPr lang="en-US" dirty="0"/>
              <a:t> </a:t>
            </a:r>
            <a:r>
              <a:rPr lang="en-US" dirty="0" err="1"/>
              <a:t>snimiti</a:t>
            </a:r>
            <a:r>
              <a:rPr lang="en-US" dirty="0"/>
              <a:t> </a:t>
            </a:r>
            <a:r>
              <a:rPr lang="en-US" dirty="0" err="1"/>
              <a:t>originalni</a:t>
            </a:r>
            <a:r>
              <a:rPr lang="en-US" dirty="0"/>
              <a:t> video u </a:t>
            </a:r>
            <a:r>
              <a:rPr lang="en-US" dirty="0" err="1"/>
              <a:t>trajanju</a:t>
            </a:r>
            <a:r>
              <a:rPr lang="en-US" dirty="0"/>
              <a:t> do 45 </a:t>
            </a:r>
            <a:r>
              <a:rPr lang="en-US" dirty="0" err="1"/>
              <a:t>sekundi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prikazuje</a:t>
            </a:r>
            <a:r>
              <a:rPr lang="en-US" dirty="0"/>
              <a:t> problem </a:t>
            </a:r>
            <a:r>
              <a:rPr lang="en-US" dirty="0" err="1"/>
              <a:t>plastičnog</a:t>
            </a:r>
            <a:r>
              <a:rPr lang="en-US" dirty="0"/>
              <a:t> </a:t>
            </a:r>
            <a:r>
              <a:rPr lang="en-US" dirty="0" err="1"/>
              <a:t>zagađenja</a:t>
            </a:r>
            <a:r>
              <a:rPr lang="en-US" dirty="0"/>
              <a:t> </a:t>
            </a:r>
            <a:r>
              <a:rPr lang="en-US" dirty="0" err="1"/>
              <a:t>rijeka</a:t>
            </a:r>
            <a:r>
              <a:rPr lang="en-US" dirty="0"/>
              <a:t>, </a:t>
            </a:r>
            <a:r>
              <a:rPr lang="en-US" dirty="0" err="1"/>
              <a:t>jezera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mora.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4. </a:t>
            </a:r>
            <a:r>
              <a:rPr lang="en-US" b="1" dirty="0"/>
              <a:t>ECOM – </a:t>
            </a:r>
            <a:r>
              <a:rPr lang="en-US" b="1" dirty="0" err="1"/>
              <a:t>Udruženje</a:t>
            </a:r>
            <a:r>
              <a:rPr lang="en-US" b="1" dirty="0"/>
              <a:t> </a:t>
            </a:r>
            <a:r>
              <a:rPr lang="en-US" b="1" dirty="0" err="1"/>
              <a:t>za</a:t>
            </a:r>
            <a:r>
              <a:rPr lang="en-US" b="1" dirty="0"/>
              <a:t> </a:t>
            </a:r>
            <a:r>
              <a:rPr lang="en-US" b="1" dirty="0" err="1"/>
              <a:t>ekološki</a:t>
            </a:r>
            <a:r>
              <a:rPr lang="en-US" b="1" dirty="0"/>
              <a:t> </a:t>
            </a:r>
            <a:r>
              <a:rPr lang="en-US" b="1" dirty="0" err="1"/>
              <a:t>konsalting</a:t>
            </a:r>
            <a:r>
              <a:rPr lang="en-US" b="1" dirty="0"/>
              <a:t> u </a:t>
            </a:r>
            <a:r>
              <a:rPr lang="en-US" b="1" dirty="0" err="1"/>
              <a:t>Crnoj</a:t>
            </a:r>
            <a:r>
              <a:rPr lang="en-US" b="1" dirty="0"/>
              <a:t> Gori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nacionalni</a:t>
            </a:r>
            <a:r>
              <a:rPr lang="en-US" dirty="0"/>
              <a:t> </a:t>
            </a:r>
            <a:r>
              <a:rPr lang="en-US" dirty="0" err="1"/>
              <a:t>operater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“</a:t>
            </a:r>
            <a:r>
              <a:rPr lang="en-US" dirty="0" err="1"/>
              <a:t>Mladi</a:t>
            </a:r>
            <a:r>
              <a:rPr lang="en-US" dirty="0"/>
              <a:t> </a:t>
            </a:r>
            <a:r>
              <a:rPr lang="en-US" dirty="0" err="1"/>
              <a:t>eko-reporteri</a:t>
            </a:r>
            <a:r>
              <a:rPr lang="en-US" dirty="0"/>
              <a:t>” </a:t>
            </a:r>
            <a:r>
              <a:rPr lang="en-US" dirty="0" err="1"/>
              <a:t>Fondacije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ekološku</a:t>
            </a:r>
            <a:r>
              <a:rPr lang="en-US" dirty="0"/>
              <a:t> </a:t>
            </a:r>
            <a:r>
              <a:rPr lang="en-US" dirty="0" err="1"/>
              <a:t>edukaciju</a:t>
            </a:r>
            <a:r>
              <a:rPr lang="en-US" dirty="0"/>
              <a:t> (FEE), </a:t>
            </a:r>
            <a:r>
              <a:rPr lang="en-US" dirty="0" err="1"/>
              <a:t>poziva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osnovne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srednje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fakultete</a:t>
            </a:r>
            <a:r>
              <a:rPr lang="en-US" dirty="0"/>
              <a:t> u </a:t>
            </a:r>
            <a:r>
              <a:rPr lang="en-US" dirty="0" err="1"/>
              <a:t>našoj</a:t>
            </a:r>
            <a:r>
              <a:rPr lang="en-US" dirty="0"/>
              <a:t> </a:t>
            </a:r>
            <a:r>
              <a:rPr lang="en-US" dirty="0" err="1"/>
              <a:t>zemlji</a:t>
            </a:r>
            <a:r>
              <a:rPr lang="en-US" dirty="0"/>
              <a:t> da se </a:t>
            </a:r>
            <a:r>
              <a:rPr lang="en-US" dirty="0" err="1"/>
              <a:t>priključe</a:t>
            </a:r>
            <a:r>
              <a:rPr lang="en-US" dirty="0"/>
              <a:t> </a:t>
            </a:r>
            <a:r>
              <a:rPr lang="en-US" dirty="0" err="1"/>
              <a:t>novom</a:t>
            </a:r>
            <a:r>
              <a:rPr lang="en-US" dirty="0"/>
              <a:t> </a:t>
            </a:r>
            <a:r>
              <a:rPr lang="en-US" dirty="0" err="1"/>
              <a:t>izdanju</a:t>
            </a:r>
            <a:r>
              <a:rPr lang="en-US" dirty="0"/>
              <a:t> </a:t>
            </a:r>
            <a:r>
              <a:rPr lang="en-US" dirty="0" err="1"/>
              <a:t>konkursa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najbolje</a:t>
            </a:r>
            <a:r>
              <a:rPr lang="en-US" dirty="0"/>
              <a:t> </a:t>
            </a:r>
            <a:r>
              <a:rPr lang="en-US" dirty="0" err="1"/>
              <a:t>članke</a:t>
            </a:r>
            <a:r>
              <a:rPr lang="en-US" dirty="0"/>
              <a:t>, </a:t>
            </a:r>
            <a:r>
              <a:rPr lang="en-US" dirty="0" err="1"/>
              <a:t>fotografije</a:t>
            </a:r>
            <a:r>
              <a:rPr lang="en-US" dirty="0"/>
              <a:t>, </a:t>
            </a:r>
            <a:r>
              <a:rPr lang="en-US" dirty="0" err="1"/>
              <a:t>fotopriče</a:t>
            </a:r>
            <a:r>
              <a:rPr lang="en-US" dirty="0"/>
              <a:t>, video </a:t>
            </a:r>
            <a:r>
              <a:rPr lang="en-US" dirty="0" err="1"/>
              <a:t>radove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od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podkaste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razne</a:t>
            </a:r>
            <a:r>
              <a:rPr lang="en-US" dirty="0"/>
              <a:t> </a:t>
            </a:r>
            <a:r>
              <a:rPr lang="en-US" dirty="0" err="1"/>
              <a:t>teme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životne</a:t>
            </a:r>
            <a:r>
              <a:rPr lang="en-US" dirty="0"/>
              <a:t> </a:t>
            </a:r>
            <a:r>
              <a:rPr lang="en-US" dirty="0" err="1"/>
              <a:t>sredine</a:t>
            </a:r>
            <a:r>
              <a:rPr lang="en-US" dirty="0" smtClean="0"/>
              <a:t>.</a:t>
            </a:r>
            <a:endParaRPr lang="sr-Latn-ME" dirty="0" smtClean="0"/>
          </a:p>
          <a:p>
            <a:r>
              <a:rPr lang="sr-Latn-ME" smtClean="0"/>
              <a:t>Rok 3.mart 2025.godine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6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>
              <a:solidFill>
                <a:srgbClr val="FF0000"/>
              </a:solidFill>
              <a:latin typeface="Lato" panose="020F0502020204030203"/>
            </a:endParaRPr>
          </a:p>
          <a:p>
            <a:pPr marL="0" indent="0" algn="ctr">
              <a:buNone/>
            </a:pPr>
            <a:r>
              <a:rPr lang="sr-Latn-ME" sz="2800" b="1">
                <a:solidFill>
                  <a:srgbClr val="FF0000"/>
                </a:solidFill>
                <a:latin typeface="Lato" panose="020F0502020204030203"/>
              </a:rPr>
              <a:t>EKO ŠKOLA KAO NAČIN ŽIVOTA </a:t>
            </a:r>
            <a:endParaRPr lang="en-US" sz="2800" b="1" dirty="0">
              <a:solidFill>
                <a:srgbClr val="FF0000"/>
              </a:solidFill>
              <a:latin typeface="Lato" panose="020F0502020204030203"/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FF0000"/>
              </a:solidFill>
              <a:latin typeface="Lato" panose="020F0502020204030203"/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FF0000"/>
              </a:solidFill>
              <a:latin typeface="Lato" panose="020F0502020204030203"/>
            </a:endParaRPr>
          </a:p>
          <a:p>
            <a:pPr marL="0" indent="0" algn="ctr">
              <a:buNone/>
            </a:pPr>
            <a:r>
              <a:rPr lang="sr-Latn-CS" sz="4000" b="1" dirty="0">
                <a:latin typeface="Lato" panose="020F0502020204030203"/>
              </a:rPr>
              <a:t>Hvala na pažnji!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86181" y="848144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1200" b="1" dirty="0"/>
              <a:t>Zavod za školstvo </a:t>
            </a:r>
          </a:p>
          <a:p>
            <a:pPr algn="ctr"/>
            <a:r>
              <a:rPr lang="sr-Latn-ME" sz="1200" b="1" dirty="0"/>
              <a:t>Crna Gora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244" y="2233526"/>
            <a:ext cx="8542756" cy="3810000"/>
          </a:xfrm>
        </p:spPr>
        <p:txBody>
          <a:bodyPr>
            <a:normAutofit fontScale="25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72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Osnivač programa Eko škole je </a:t>
            </a:r>
            <a:r>
              <a:rPr kumimoji="0" lang="sr-ME" sz="7200" b="1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Fondacija za obrazovanje o životnoj sredini(FEE)</a:t>
            </a:r>
            <a:r>
              <a:rPr kumimoji="0" lang="sr-ME" sz="7200" b="1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r>
              <a:rPr kumimoji="0" lang="sr-ME" sz="72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i jedna je od najvećih svjetskih ekoloških obrazovnih organizacija, sa preko 100 organizacija članica u 81 </a:t>
            </a:r>
            <a:r>
              <a:rPr kumimoji="0" lang="sr-ME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zemlji.</a:t>
            </a:r>
            <a:r>
              <a:rPr lang="sr-Latn-ME" sz="7200" dirty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S</a:t>
            </a:r>
            <a:r>
              <a:rPr kumimoji="0" lang="sr-Latn-ME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jedište je u</a:t>
            </a:r>
            <a:r>
              <a:rPr kumimoji="0" lang="sr-Latn-ME" sz="7200" b="0" i="0" u="none" strike="noStrike" kern="1200" cap="none" spc="0" normalizeH="0" noProof="0" dirty="0" smtClean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Danskoj</a:t>
            </a:r>
            <a:r>
              <a:rPr kumimoji="0" lang="sr-ME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endParaRPr kumimoji="0" lang="sr-ME" sz="72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72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Fondacija ima 5 glavnih pograma :</a:t>
            </a:r>
            <a:endParaRPr kumimoji="0" lang="sr-Latn-ME" sz="72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8000" b="1" i="0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Eko-škole</a:t>
            </a:r>
            <a:r>
              <a:rPr kumimoji="0" lang="sr-ME" sz="7200" b="0" i="0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,</a:t>
            </a:r>
            <a:endParaRPr kumimoji="0" lang="sr-Latn-ME" sz="7200" b="0" i="0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7200" b="0" i="0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r>
              <a:rPr kumimoji="0" lang="sr-ME" sz="7200" b="1" i="0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LEAF</a:t>
            </a:r>
            <a:r>
              <a:rPr kumimoji="0" lang="sr-ME" sz="7200" b="0" i="0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r>
              <a:rPr kumimoji="0" lang="sr-Latn-ME" sz="7200" b="0" i="0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,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7200" b="0" i="0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r>
              <a:rPr kumimoji="0" lang="sr-ME" sz="7200" b="1" i="0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Mladi</a:t>
            </a:r>
            <a:r>
              <a:rPr kumimoji="0" lang="sr-Latn-ME" sz="7200" b="1" i="0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kumimoji="0" lang="sr-ME" sz="7200" b="1" i="0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ekoreporteri za životnu sredinu</a:t>
            </a:r>
            <a:r>
              <a:rPr kumimoji="0" lang="sr-ME" sz="7200" b="1" i="0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,</a:t>
            </a:r>
            <a:r>
              <a:rPr kumimoji="0" lang="sr-ME" sz="7200" b="1" i="0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endParaRPr kumimoji="0" lang="sr-Latn-ME" sz="7200" b="1" i="0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SzPct val="100000"/>
              <a:buFont typeface="Arial" pitchFamily="34"/>
              <a:buChar char="•"/>
              <a:defRPr/>
            </a:pPr>
            <a:r>
              <a:rPr kumimoji="0" lang="sr-ME" sz="7200" b="1" i="0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Zeleni ključ</a:t>
            </a:r>
            <a:r>
              <a:rPr kumimoji="0" lang="sr-ME" sz="7200" b="0" i="0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</a:t>
            </a:r>
            <a:r>
              <a:rPr kumimoji="0" lang="sr-Latn-ME" sz="7200" b="0" i="0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(</a:t>
            </a:r>
            <a:r>
              <a:rPr lang="en-US" sz="5600" dirty="0" smtClean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standard </a:t>
            </a:r>
            <a:r>
              <a:rPr lang="en-US" sz="5600" dirty="0" err="1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ekološke</a:t>
            </a:r>
            <a:r>
              <a:rPr lang="en-US" sz="5600" dirty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odgovornosti</a:t>
            </a:r>
            <a:r>
              <a:rPr lang="en-US" sz="5600" dirty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i</a:t>
            </a:r>
            <a:r>
              <a:rPr lang="en-US" sz="5600" dirty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održivog</a:t>
            </a:r>
            <a:r>
              <a:rPr lang="en-US" sz="5600" dirty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razvoja</a:t>
            </a:r>
            <a:r>
              <a:rPr lang="en-US" sz="5600" dirty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 u </a:t>
            </a:r>
            <a:r>
              <a:rPr lang="en-US" sz="5600" dirty="0" err="1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okviru</a:t>
            </a:r>
            <a:r>
              <a:rPr lang="en-US" sz="5600" dirty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turističke</a:t>
            </a:r>
            <a:r>
              <a:rPr lang="en-US" sz="5600" dirty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 smtClean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industrije</a:t>
            </a:r>
            <a:r>
              <a:rPr lang="sr-Latn-ME" sz="5600" dirty="0" smtClean="0">
                <a:solidFill>
                  <a:srgbClr val="666666"/>
                </a:solidFill>
                <a:highlight>
                  <a:srgbClr val="FFFFFF"/>
                </a:highlight>
                <a:latin typeface="Lato" pitchFamily="34"/>
              </a:rPr>
              <a:t>)</a:t>
            </a:r>
            <a:endParaRPr kumimoji="0" lang="sr-Latn-ME" sz="5600" b="0" i="0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228600" lvl="0" indent="-228600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SzPct val="100000"/>
              <a:buFont typeface="Arial" pitchFamily="34"/>
              <a:buChar char="•"/>
              <a:defRPr/>
            </a:pPr>
            <a:r>
              <a:rPr kumimoji="0" lang="sr-ME" sz="7200" b="1" i="0" strike="noStrike" kern="1200" cap="none" spc="0" normalizeH="0" baseline="0" noProof="0" dirty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Plava </a:t>
            </a:r>
            <a:r>
              <a:rPr kumimoji="0" lang="sr-ME" sz="7200" b="1" i="0" strike="noStrike" kern="1200" cap="none" spc="0" normalizeH="0" baseline="0" noProof="0" dirty="0" smtClean="0">
                <a:ln>
                  <a:noFill/>
                </a:ln>
                <a:solidFill>
                  <a:srgbClr val="154194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zastava</a:t>
            </a:r>
            <a:r>
              <a:rPr lang="sr-Latn-ME" sz="7200" b="1" dirty="0">
                <a:solidFill>
                  <a:srgbClr val="154194"/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sr-Latn-ME" sz="7200" b="1" dirty="0" smtClean="0">
                <a:solidFill>
                  <a:srgbClr val="154194"/>
                </a:solidFill>
                <a:highlight>
                  <a:srgbClr val="FFFFFF"/>
                </a:highlight>
                <a:latin typeface="Lato" pitchFamily="34"/>
              </a:rPr>
              <a:t>(</a:t>
            </a:r>
            <a:r>
              <a:rPr lang="en-US" sz="7200" dirty="0" smtClean="0">
                <a:solidFill>
                  <a:srgbClr val="154194"/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eko-sertifikat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koji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se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se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dodeljuje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plažama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i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marinama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koje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ispunjavaju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visoke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standarde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iz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oblasti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zaštite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životne</a:t>
            </a:r>
            <a:r>
              <a:rPr lang="en-US" sz="560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 </a:t>
            </a:r>
            <a:r>
              <a:rPr lang="en-US" sz="5600" dirty="0" err="1" smtClean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sredine</a:t>
            </a:r>
            <a:r>
              <a:rPr lang="sr-Latn-ME" sz="5600" dirty="0" smtClean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Lato" pitchFamily="34"/>
              </a:rPr>
              <a:t>).</a:t>
            </a:r>
            <a:endParaRPr kumimoji="0" lang="sr-ME" sz="5600" i="0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0" indent="0">
              <a:lnSpc>
                <a:spcPct val="160000"/>
              </a:lnSpc>
              <a:buNone/>
            </a:pPr>
            <a:endParaRPr lang="sr-Latn-ME" sz="2400" b="1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DA742E37-C50E-905E-A557-D668BD70BC3C}"/>
              </a:ext>
            </a:extLst>
          </p:cNvPr>
          <p:cNvSpPr txBox="1">
            <a:spLocks/>
          </p:cNvSpPr>
          <p:nvPr/>
        </p:nvSpPr>
        <p:spPr>
          <a:xfrm>
            <a:off x="1447799" y="1263861"/>
            <a:ext cx="6788507" cy="10983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r-RS" sz="4400" b="0" i="0" u="none" strike="noStrike" kern="1200" cap="none" spc="0" baseline="0">
                <a:solidFill>
                  <a:srgbClr val="FFFFFF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/>
              </a:rPr>
              <a:t>Početak i razvoj programa Eko škole  </a:t>
            </a:r>
            <a:r>
              <a:rPr kumimoji="0" lang="sr-ME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/>
              </a:rPr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9E5EA06-0360-56C7-01EA-817A3135B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3200400"/>
            <a:ext cx="1683107" cy="229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8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11B93070-96BC-C28E-9DF8-8C2156AAF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98489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Program Eko škole pokrenut je 1994. godine u Danskoj, Njemačkoj, Grčkoj i Velikoj Britaniji uz podršku Evropske komisije. </a:t>
            </a:r>
            <a:endParaRPr kumimoji="0" lang="sr-Latn-ME" b="0" i="0" u="none" strike="noStrike" kern="1200" cap="none" spc="0" normalizeH="0" baseline="0" noProof="0" dirty="0">
              <a:ln>
                <a:noFill/>
              </a:ln>
              <a:solidFill>
                <a:srgbClr val="504F53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29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2001. godine zemlje izvan Evrope počele su se pridruživati programu.</a:t>
            </a:r>
            <a:endParaRPr kumimoji="0" lang="sr-Latn-ME" sz="2900" b="0" i="0" u="none" strike="noStrike" kern="1200" cap="none" spc="0" normalizeH="0" baseline="0" noProof="0" dirty="0">
              <a:ln>
                <a:noFill/>
              </a:ln>
              <a:solidFill>
                <a:srgbClr val="504F53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sz="2900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Južna Afrika bila je prva zemlja van Evrope koja je to učinila.</a:t>
            </a:r>
            <a:endParaRPr kumimoji="0" lang="sr-Latn-ME" sz="2900" b="0" i="0" u="none" strike="noStrike" kern="1200" cap="none" spc="0" normalizeH="0" baseline="0" noProof="0" dirty="0">
              <a:ln>
                <a:noFill/>
              </a:ln>
              <a:solidFill>
                <a:srgbClr val="504F53"/>
              </a:solidFill>
              <a:effectLst/>
              <a:highlight>
                <a:srgbClr val="FFFFFF"/>
              </a:highlight>
              <a:uLnTx/>
              <a:uFillTx/>
              <a:latin typeface="Lato" pitchFamily="3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sr-ME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Tokom posljednj</a:t>
            </a:r>
            <a:r>
              <a:rPr kumimoji="0" lang="sr-Latn-ME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ih</a:t>
            </a:r>
            <a:r>
              <a:rPr kumimoji="0" lang="sr-ME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dva</a:t>
            </a:r>
            <a:r>
              <a:rPr kumimoji="0" lang="sr-Latn-ME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deset godina</a:t>
            </a:r>
            <a:r>
              <a:rPr kumimoji="0" lang="sr-ME" b="0" i="0" u="none" strike="noStrike" kern="1200" cap="none" spc="0" normalizeH="0" baseline="0" noProof="0" dirty="0">
                <a:ln>
                  <a:noFill/>
                </a:ln>
                <a:solidFill>
                  <a:srgbClr val="504F53"/>
                </a:solidFill>
                <a:effectLst/>
                <a:highlight>
                  <a:srgbClr val="FFFFFF"/>
                </a:highlight>
                <a:uLnTx/>
                <a:uFillTx/>
                <a:latin typeface="Lato" pitchFamily="34"/>
              </a:rPr>
              <a:t> Eko škole su se iz evropskog obrazovnog programa, koji se sprovodio u četiri evropske zemlje, transformisale u jedan od najpopularnijih globalnih modela vaspitanja i obrazovanja za životnu sredinu, upravljanje i njenu održivost . </a:t>
            </a:r>
          </a:p>
          <a:p>
            <a:pPr marL="228600" marR="0" lvl="0" indent="-2286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120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sr-M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sr-Latn-ME" dirty="0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27EFB76B-5CFF-3EDE-85D3-6F50EDB1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52282-4D49-4DCD-A963-4A57E062804A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4486606-F72A-27B1-2654-5F11D6F5F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76039"/>
            <a:ext cx="3124200" cy="15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9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">
  <a:themeElements>
    <a:clrScheme name="DIBS Corporate 1">
      <a:dk1>
        <a:sysClr val="windowText" lastClr="000000"/>
      </a:dk1>
      <a:lt1>
        <a:sysClr val="window" lastClr="FFFFFF"/>
      </a:lt1>
      <a:dk2>
        <a:srgbClr val="284164"/>
      </a:dk2>
      <a:lt2>
        <a:srgbClr val="EBF0F0"/>
      </a:lt2>
      <a:accent1>
        <a:srgbClr val="0096CD"/>
      </a:accent1>
      <a:accent2>
        <a:srgbClr val="D75555"/>
      </a:accent2>
      <a:accent3>
        <a:srgbClr val="A0C88C"/>
      </a:accent3>
      <a:accent4>
        <a:srgbClr val="735F96"/>
      </a:accent4>
      <a:accent5>
        <a:srgbClr val="64BEE1"/>
      </a:accent5>
      <a:accent6>
        <a:srgbClr val="D29655"/>
      </a:accent6>
      <a:hlink>
        <a:srgbClr val="41782D"/>
      </a:hlink>
      <a:folHlink>
        <a:srgbClr val="9B464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F0714218956A4B99AC11A5E894A526" ma:contentTypeVersion="18" ma:contentTypeDescription="Kreiraj novi dokument." ma:contentTypeScope="" ma:versionID="ee6c6f9b67396789b96d67097c63fb45">
  <xsd:schema xmlns:xsd="http://www.w3.org/2001/XMLSchema" xmlns:xs="http://www.w3.org/2001/XMLSchema" xmlns:p="http://schemas.microsoft.com/office/2006/metadata/properties" xmlns:ns2="2eb00b43-7008-400c-a4f7-e53700fc9418" xmlns:ns3="9c714b1f-9d2b-4d45-8b1b-ec84650f591a" targetNamespace="http://schemas.microsoft.com/office/2006/metadata/properties" ma:root="true" ma:fieldsID="1aeaf8ae1a470cba3aa4ed813924705c" ns2:_="" ns3:_="">
    <xsd:import namespace="2eb00b43-7008-400c-a4f7-e53700fc9418"/>
    <xsd:import namespace="9c714b1f-9d2b-4d45-8b1b-ec84650f59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0b43-7008-400c-a4f7-e53700fc94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Oznake slika" ma:readOnly="false" ma:fieldId="{5cf76f15-5ced-4ddc-b409-7134ff3c332f}" ma:taxonomyMulti="true" ma:sspId="30ca6550-42d7-4040-988b-d3d93f5d48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714b1f-9d2b-4d45-8b1b-ec84650f59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jeno sa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jeno sa detaljima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930085-53c0-440a-9417-49408f0e0021}" ma:internalName="TaxCatchAll" ma:showField="CatchAllData" ma:web="9c714b1f-9d2b-4d45-8b1b-ec84650f59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F748CD-6A2A-4407-A749-CAD58F36C1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b00b43-7008-400c-a4f7-e53700fc9418"/>
    <ds:schemaRef ds:uri="9c714b1f-9d2b-4d45-8b1b-ec84650f59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D08AB3-F734-4CDC-B8A8-E923138069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</TotalTime>
  <Words>3847</Words>
  <Application>Microsoft Office PowerPoint</Application>
  <PresentationFormat>On-screen Show (4:3)</PresentationFormat>
  <Paragraphs>505</Paragraphs>
  <Slides>75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92" baseType="lpstr">
      <vt:lpstr>Abadi</vt:lpstr>
      <vt:lpstr>Arial</vt:lpstr>
      <vt:lpstr>Brioni Sans Pro Lt</vt:lpstr>
      <vt:lpstr>Calibri</vt:lpstr>
      <vt:lpstr>Calibri Light</vt:lpstr>
      <vt:lpstr>Lato</vt:lpstr>
      <vt:lpstr>Lato  </vt:lpstr>
      <vt:lpstr>Lato Black</vt:lpstr>
      <vt:lpstr>Lato Light</vt:lpstr>
      <vt:lpstr>Meiryo</vt:lpstr>
      <vt:lpstr>Montserrat</vt:lpstr>
      <vt:lpstr>Trebuchet MS</vt:lpstr>
      <vt:lpstr>Wingdings</vt:lpstr>
      <vt:lpstr>Wingdings 3</vt:lpstr>
      <vt:lpstr>Office Theme</vt:lpstr>
      <vt:lpstr>template</vt:lpstr>
      <vt:lpstr>Facet</vt:lpstr>
      <vt:lpstr>Međunarodni program  Eko-škole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EKO ŠKOLE U CRNOJ GORI</vt:lpstr>
      <vt:lpstr>Sprovođenje programa  u zemljama  okruženja</vt:lpstr>
      <vt:lpstr>PowerPoint Presentation</vt:lpstr>
      <vt:lpstr> </vt:lpstr>
      <vt:lpstr>KAKO POSTATI EKO-ŠKOLA?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 –škole u Crnoj Gori</dc:title>
  <dc:creator>User</dc:creator>
  <cp:lastModifiedBy>Suada Beskovic</cp:lastModifiedBy>
  <cp:revision>293</cp:revision>
  <cp:lastPrinted>2024-01-30T12:24:03Z</cp:lastPrinted>
  <dcterms:created xsi:type="dcterms:W3CDTF">2016-10-09T09:31:53Z</dcterms:created>
  <dcterms:modified xsi:type="dcterms:W3CDTF">2024-12-13T11:56:20Z</dcterms:modified>
</cp:coreProperties>
</file>